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5"/>
  </p:notesMasterIdLst>
  <p:sldIdLst>
    <p:sldId id="256" r:id="rId2"/>
    <p:sldId id="387" r:id="rId3"/>
    <p:sldId id="363" r:id="rId4"/>
    <p:sldId id="389" r:id="rId5"/>
    <p:sldId id="392" r:id="rId6"/>
    <p:sldId id="393" r:id="rId7"/>
    <p:sldId id="394" r:id="rId8"/>
    <p:sldId id="395" r:id="rId9"/>
    <p:sldId id="396" r:id="rId10"/>
    <p:sldId id="391" r:id="rId11"/>
    <p:sldId id="397" r:id="rId12"/>
    <p:sldId id="398" r:id="rId13"/>
    <p:sldId id="401" r:id="rId14"/>
    <p:sldId id="402" r:id="rId15"/>
    <p:sldId id="399" r:id="rId16"/>
    <p:sldId id="400"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25" r:id="rId30"/>
    <p:sldId id="426" r:id="rId31"/>
    <p:sldId id="416" r:id="rId32"/>
    <p:sldId id="417" r:id="rId33"/>
    <p:sldId id="418" r:id="rId34"/>
    <p:sldId id="419" r:id="rId35"/>
    <p:sldId id="420" r:id="rId36"/>
    <p:sldId id="421" r:id="rId37"/>
    <p:sldId id="422" r:id="rId38"/>
    <p:sldId id="423" r:id="rId39"/>
    <p:sldId id="424" r:id="rId40"/>
    <p:sldId id="427" r:id="rId41"/>
    <p:sldId id="428" r:id="rId42"/>
    <p:sldId id="429" r:id="rId43"/>
    <p:sldId id="348" r:id="rId44"/>
  </p:sldIdLst>
  <p:sldSz cx="9144000" cy="5143500" type="screen16x9"/>
  <p:notesSz cx="6858000" cy="9144000"/>
  <p:embeddedFontLst>
    <p:embeddedFont>
      <p:font typeface="Karla Regular" panose="020B0604020202020204" charset="0"/>
      <p:bold r:id="rId46"/>
      <p:boldItalic r:id="rId47"/>
    </p:embeddedFont>
    <p:embeddedFont>
      <p:font typeface="Nunito" panose="020B060402020202020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D1900-AC4F-4A15-BEC6-FC9A572E3F83}">
  <a:tblStyle styleId="{7C7D1900-AC4F-4A15-BEC6-FC9A572E3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6" autoAdjust="0"/>
    <p:restoredTop sz="94472" autoAdjust="0"/>
  </p:normalViewPr>
  <p:slideViewPr>
    <p:cSldViewPr snapToGrid="0">
      <p:cViewPr varScale="1">
        <p:scale>
          <a:sx n="109" d="100"/>
          <a:sy n="109" d="100"/>
        </p:scale>
        <p:origin x="101"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1395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960" y="826618"/>
            <a:ext cx="4287930" cy="3642388"/>
            <a:chOff x="4611450" y="3151300"/>
            <a:chExt cx="667725" cy="567200"/>
          </a:xfrm>
        </p:grpSpPr>
        <p:sp>
          <p:nvSpPr>
            <p:cNvPr id="10" name="Google Shape;10;p2"/>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080750" y="1003821"/>
            <a:ext cx="5781900" cy="261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080750" y="3610150"/>
            <a:ext cx="1591200" cy="4758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b="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5" name="Google Shape;25;p2"/>
          <p:cNvGrpSpPr/>
          <p:nvPr/>
        </p:nvGrpSpPr>
        <p:grpSpPr>
          <a:xfrm flipH="1">
            <a:off x="7641120" y="4577926"/>
            <a:ext cx="1051274" cy="787312"/>
            <a:chOff x="3585475" y="1537675"/>
            <a:chExt cx="649175" cy="486175"/>
          </a:xfrm>
        </p:grpSpPr>
        <p:sp>
          <p:nvSpPr>
            <p:cNvPr id="26" name="Google Shape;26;p2"/>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flipH="1">
            <a:off x="7937525" y="1510200"/>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256002" y="1510202"/>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418499"/>
            <a:ext cx="1051274" cy="787312"/>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26"/>
          <p:cNvGrpSpPr/>
          <p:nvPr/>
        </p:nvGrpSpPr>
        <p:grpSpPr>
          <a:xfrm>
            <a:off x="7633694" y="4775189"/>
            <a:ext cx="1051274" cy="787312"/>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ONLY_2_3_1">
    <p:bg>
      <p:bgPr>
        <a:solidFill>
          <a:schemeClr val="lt1"/>
        </a:solidFill>
        <a:effectLst/>
      </p:bgPr>
    </p:bg>
    <p:spTree>
      <p:nvGrpSpPr>
        <p:cNvPr id="1" name="Shape 2019"/>
        <p:cNvGrpSpPr/>
        <p:nvPr/>
      </p:nvGrpSpPr>
      <p:grpSpPr>
        <a:xfrm>
          <a:off x="0" y="0"/>
          <a:ext cx="0" cy="0"/>
          <a:chOff x="0" y="0"/>
          <a:chExt cx="0" cy="0"/>
        </a:xfrm>
      </p:grpSpPr>
      <p:sp>
        <p:nvSpPr>
          <p:cNvPr id="2020" name="Google Shape;2020;p35"/>
          <p:cNvSpPr/>
          <p:nvPr/>
        </p:nvSpPr>
        <p:spPr>
          <a:xfrm rot="10800000">
            <a:off x="-1633725" y="-1256389"/>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rot="10800000">
            <a:off x="8367144" y="4142370"/>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35"/>
          <p:cNvGrpSpPr/>
          <p:nvPr/>
        </p:nvGrpSpPr>
        <p:grpSpPr>
          <a:xfrm rot="10800000" flipH="1">
            <a:off x="359957" y="4770143"/>
            <a:ext cx="1051274" cy="787312"/>
            <a:chOff x="3585475" y="1537675"/>
            <a:chExt cx="649175" cy="486175"/>
          </a:xfrm>
        </p:grpSpPr>
        <p:sp>
          <p:nvSpPr>
            <p:cNvPr id="2023" name="Google Shape;2023;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35"/>
          <p:cNvGrpSpPr/>
          <p:nvPr/>
        </p:nvGrpSpPr>
        <p:grpSpPr>
          <a:xfrm rot="10800000" flipH="1">
            <a:off x="7633694" y="-423544"/>
            <a:ext cx="1051274" cy="787312"/>
            <a:chOff x="3585475" y="1537675"/>
            <a:chExt cx="649175" cy="486175"/>
          </a:xfrm>
        </p:grpSpPr>
        <p:sp>
          <p:nvSpPr>
            <p:cNvPr id="2044" name="Google Shape;2044;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2064"/>
        <p:cNvGrpSpPr/>
        <p:nvPr/>
      </p:nvGrpSpPr>
      <p:grpSpPr>
        <a:xfrm>
          <a:off x="0" y="0"/>
          <a:ext cx="0" cy="0"/>
          <a:chOff x="0" y="0"/>
          <a:chExt cx="0" cy="0"/>
        </a:xfrm>
      </p:grpSpPr>
      <p:grpSp>
        <p:nvGrpSpPr>
          <p:cNvPr id="2065" name="Google Shape;2065;p36"/>
          <p:cNvGrpSpPr/>
          <p:nvPr/>
        </p:nvGrpSpPr>
        <p:grpSpPr>
          <a:xfrm>
            <a:off x="7230635" y="826618"/>
            <a:ext cx="4287930" cy="3642388"/>
            <a:chOff x="4611450" y="3151300"/>
            <a:chExt cx="667725" cy="567200"/>
          </a:xfrm>
        </p:grpSpPr>
        <p:sp>
          <p:nvSpPr>
            <p:cNvPr id="2066" name="Google Shape;2066;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6"/>
          <p:cNvGrpSpPr/>
          <p:nvPr/>
        </p:nvGrpSpPr>
        <p:grpSpPr>
          <a:xfrm>
            <a:off x="-2374565" y="826618"/>
            <a:ext cx="4287930" cy="3642388"/>
            <a:chOff x="4611450" y="3151300"/>
            <a:chExt cx="667725" cy="567200"/>
          </a:xfrm>
        </p:grpSpPr>
        <p:sp>
          <p:nvSpPr>
            <p:cNvPr id="2080" name="Google Shape;2080;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36"/>
          <p:cNvSpPr/>
          <p:nvPr/>
        </p:nvSpPr>
        <p:spPr>
          <a:xfrm flipH="1">
            <a:off x="-969025" y="3816700"/>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flipH="1">
            <a:off x="8148019" y="-395873"/>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flipH="1">
            <a:off x="7851617" y="623875"/>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6"/>
          <p:cNvGrpSpPr/>
          <p:nvPr/>
        </p:nvGrpSpPr>
        <p:grpSpPr>
          <a:xfrm>
            <a:off x="514482" y="518776"/>
            <a:ext cx="1051274" cy="787312"/>
            <a:chOff x="3585475" y="1537675"/>
            <a:chExt cx="649175" cy="486175"/>
          </a:xfrm>
        </p:grpSpPr>
        <p:sp>
          <p:nvSpPr>
            <p:cNvPr id="2097" name="Google Shape;2097;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6"/>
          <p:cNvGrpSpPr/>
          <p:nvPr/>
        </p:nvGrpSpPr>
        <p:grpSpPr>
          <a:xfrm>
            <a:off x="7523332" y="3991726"/>
            <a:ext cx="1051274" cy="787312"/>
            <a:chOff x="3585475" y="1537675"/>
            <a:chExt cx="649175" cy="486175"/>
          </a:xfrm>
        </p:grpSpPr>
        <p:sp>
          <p:nvSpPr>
            <p:cNvPr id="2118" name="Google Shape;2118;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2138"/>
        <p:cNvGrpSpPr/>
        <p:nvPr/>
      </p:nvGrpSpPr>
      <p:grpSpPr>
        <a:xfrm>
          <a:off x="0" y="0"/>
          <a:ext cx="0" cy="0"/>
          <a:chOff x="0" y="0"/>
          <a:chExt cx="0" cy="0"/>
        </a:xfrm>
      </p:grpSpPr>
      <p:grpSp>
        <p:nvGrpSpPr>
          <p:cNvPr id="2139" name="Google Shape;2139;p37"/>
          <p:cNvGrpSpPr/>
          <p:nvPr/>
        </p:nvGrpSpPr>
        <p:grpSpPr>
          <a:xfrm>
            <a:off x="7799282" y="2074226"/>
            <a:ext cx="1051274" cy="787312"/>
            <a:chOff x="3585475" y="1537675"/>
            <a:chExt cx="649175" cy="486175"/>
          </a:xfrm>
        </p:grpSpPr>
        <p:sp>
          <p:nvSpPr>
            <p:cNvPr id="2140" name="Google Shape;2140;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37"/>
          <p:cNvGrpSpPr/>
          <p:nvPr/>
        </p:nvGrpSpPr>
        <p:grpSpPr>
          <a:xfrm>
            <a:off x="293445" y="2074226"/>
            <a:ext cx="1051274" cy="787312"/>
            <a:chOff x="3585475" y="1537675"/>
            <a:chExt cx="649175" cy="486175"/>
          </a:xfrm>
        </p:grpSpPr>
        <p:sp>
          <p:nvSpPr>
            <p:cNvPr id="2161" name="Google Shape;2161;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7"/>
          <p:cNvSpPr/>
          <p:nvPr/>
        </p:nvSpPr>
        <p:spPr>
          <a:xfrm>
            <a:off x="3227875" y="4385403"/>
            <a:ext cx="2688246" cy="2688296"/>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37"/>
          <p:cNvGrpSpPr/>
          <p:nvPr/>
        </p:nvGrpSpPr>
        <p:grpSpPr>
          <a:xfrm>
            <a:off x="2399960" y="871118"/>
            <a:ext cx="4287930" cy="3642388"/>
            <a:chOff x="4611450" y="3151300"/>
            <a:chExt cx="667725" cy="567200"/>
          </a:xfrm>
        </p:grpSpPr>
        <p:sp>
          <p:nvSpPr>
            <p:cNvPr id="2183" name="Google Shape;2183;p37"/>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7"/>
          <p:cNvSpPr/>
          <p:nvPr/>
        </p:nvSpPr>
        <p:spPr>
          <a:xfrm>
            <a:off x="3161643" y="-1861624"/>
            <a:ext cx="2820666" cy="282364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IN" dirty="0"/>
          </a:p>
        </p:txBody>
      </p:sp>
      <p:sp>
        <p:nvSpPr>
          <p:cNvPr id="3" name="Content Placeholder 2"/>
          <p:cNvSpPr>
            <a:spLocks noGrp="1"/>
          </p:cNvSpPr>
          <p:nvPr>
            <p:ph idx="1"/>
          </p:nvPr>
        </p:nvSpPr>
        <p:spPr>
          <a:ln>
            <a:no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sldNum" sz="quarter" idx="4"/>
          </p:nvPr>
        </p:nvSpPr>
        <p:spPr>
          <a:xfrm>
            <a:off x="4953000" y="4629150"/>
            <a:ext cx="4343400" cy="228600"/>
          </a:xfrm>
          <a:prstGeom prst="rect">
            <a:avLst/>
          </a:prstGeom>
          <a:ln/>
        </p:spPr>
        <p:txBody>
          <a:bodyPr/>
          <a:lstStyle>
            <a:lvl1pPr>
              <a:defRPr/>
            </a:lvl1p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6690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1pPr>
            <a:lvl2pPr lvl="1"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2pPr>
            <a:lvl3pPr lvl="2"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3pPr>
            <a:lvl4pPr lvl="3"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4pPr>
            <a:lvl5pPr lvl="4"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5pPr>
            <a:lvl6pPr lvl="5"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6pPr>
            <a:lvl7pPr lvl="6"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7pPr>
            <a:lvl8pPr lvl="7"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8pPr>
            <a:lvl9pPr lvl="8"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2" r:id="rId3"/>
    <p:sldLayoutId id="2147483681" r:id="rId4"/>
    <p:sldLayoutId id="2147483682" r:id="rId5"/>
    <p:sldLayoutId id="2147483683" r:id="rId6"/>
    <p:sldLayoutId id="214748368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0"/>
          <p:cNvSpPr txBox="1">
            <a:spLocks noGrp="1"/>
          </p:cNvSpPr>
          <p:nvPr>
            <p:ph type="ctrTitle"/>
          </p:nvPr>
        </p:nvSpPr>
        <p:spPr>
          <a:xfrm>
            <a:off x="1873037" y="924773"/>
            <a:ext cx="7118309" cy="26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smtClean="0"/>
              <a:t> UART &amp; SPI ADC</a:t>
            </a:r>
            <a:br>
              <a:rPr lang="en-US" sz="3600" dirty="0" smtClean="0"/>
            </a:br>
            <a:r>
              <a:rPr lang="en-US" sz="3600" dirty="0"/>
              <a:t> </a:t>
            </a:r>
            <a:r>
              <a:rPr lang="en-US" sz="3600" dirty="0" smtClean="0"/>
              <a:t>Interface with 8051</a:t>
            </a:r>
            <a:br>
              <a:rPr lang="en-US" sz="3600" dirty="0" smtClean="0"/>
            </a:br>
            <a:r>
              <a:rPr lang="en-US" sz="3600" dirty="0" smtClean="0"/>
              <a:t>(8051 -5 Days Workshop)</a:t>
            </a:r>
            <a:endParaRPr sz="3600" dirty="0"/>
          </a:p>
        </p:txBody>
      </p:sp>
      <p:sp>
        <p:nvSpPr>
          <p:cNvPr id="2206" name="Google Shape;2206;p40"/>
          <p:cNvSpPr txBox="1">
            <a:spLocks noGrp="1"/>
          </p:cNvSpPr>
          <p:nvPr>
            <p:ph type="subTitle" idx="1"/>
          </p:nvPr>
        </p:nvSpPr>
        <p:spPr>
          <a:xfrm>
            <a:off x="3241963" y="3620121"/>
            <a:ext cx="5140037" cy="475800"/>
          </a:xfrm>
          <a:prstGeom prst="rect">
            <a:avLst/>
          </a:prstGeom>
        </p:spPr>
        <p:txBody>
          <a:bodyPr spcFirstLastPara="1" wrap="square" lIns="91425" tIns="91425" rIns="91425" bIns="91425" anchor="ctr" anchorCtr="0">
            <a:noAutofit/>
          </a:bodyPr>
          <a:lstStyle/>
          <a:p>
            <a:pPr marL="0" lvl="0" indent="0"/>
            <a:r>
              <a:rPr lang="en" sz="1600" dirty="0"/>
              <a:t>EMBEDDED SYSTEM </a:t>
            </a:r>
            <a:r>
              <a:rPr lang="en" sz="1600" dirty="0" smtClean="0"/>
              <a:t>DESIGN &amp; IoT-Master Class</a:t>
            </a:r>
            <a:endParaRPr sz="1600" dirty="0"/>
          </a:p>
        </p:txBody>
      </p:sp>
      <p:sp>
        <p:nvSpPr>
          <p:cNvPr id="2208" name="Google Shape;2208;p40"/>
          <p:cNvSpPr/>
          <p:nvPr/>
        </p:nvSpPr>
        <p:spPr>
          <a:xfrm flipH="1">
            <a:off x="-77280" y="4354934"/>
            <a:ext cx="2785365" cy="2785308"/>
          </a:xfrm>
          <a:custGeom>
            <a:avLst/>
            <a:gdLst/>
            <a:ahLst/>
            <a:cxnLst/>
            <a:rect l="l" t="t" r="r" b="b"/>
            <a:pathLst>
              <a:path w="48967" h="48966" extrusionOk="0">
                <a:moveTo>
                  <a:pt x="24484" y="0"/>
                </a:moveTo>
                <a:lnTo>
                  <a:pt x="23234" y="39"/>
                </a:lnTo>
                <a:lnTo>
                  <a:pt x="21985" y="117"/>
                </a:lnTo>
                <a:lnTo>
                  <a:pt x="20774" y="274"/>
                </a:lnTo>
                <a:lnTo>
                  <a:pt x="19564" y="508"/>
                </a:lnTo>
                <a:lnTo>
                  <a:pt x="18392" y="781"/>
                </a:lnTo>
                <a:lnTo>
                  <a:pt x="17221" y="1094"/>
                </a:lnTo>
                <a:lnTo>
                  <a:pt x="16088" y="1484"/>
                </a:lnTo>
                <a:lnTo>
                  <a:pt x="14956" y="1914"/>
                </a:lnTo>
                <a:lnTo>
                  <a:pt x="13902" y="2421"/>
                </a:lnTo>
                <a:lnTo>
                  <a:pt x="12848" y="2968"/>
                </a:lnTo>
                <a:lnTo>
                  <a:pt x="11793" y="3554"/>
                </a:lnTo>
                <a:lnTo>
                  <a:pt x="10817" y="4178"/>
                </a:lnTo>
                <a:lnTo>
                  <a:pt x="9841" y="4881"/>
                </a:lnTo>
                <a:lnTo>
                  <a:pt x="8943" y="5584"/>
                </a:lnTo>
                <a:lnTo>
                  <a:pt x="8045" y="6365"/>
                </a:lnTo>
                <a:lnTo>
                  <a:pt x="7186" y="7185"/>
                </a:lnTo>
                <a:lnTo>
                  <a:pt x="6366" y="8005"/>
                </a:lnTo>
                <a:lnTo>
                  <a:pt x="5624" y="8903"/>
                </a:lnTo>
                <a:lnTo>
                  <a:pt x="4882" y="9840"/>
                </a:lnTo>
                <a:lnTo>
                  <a:pt x="4179" y="10777"/>
                </a:lnTo>
                <a:lnTo>
                  <a:pt x="3554" y="11793"/>
                </a:lnTo>
                <a:lnTo>
                  <a:pt x="2968" y="12808"/>
                </a:lnTo>
                <a:lnTo>
                  <a:pt x="2422" y="13862"/>
                </a:lnTo>
                <a:lnTo>
                  <a:pt x="1953" y="14955"/>
                </a:lnTo>
                <a:lnTo>
                  <a:pt x="1485" y="16049"/>
                </a:lnTo>
                <a:lnTo>
                  <a:pt x="1133" y="17181"/>
                </a:lnTo>
                <a:lnTo>
                  <a:pt x="782" y="18353"/>
                </a:lnTo>
                <a:lnTo>
                  <a:pt x="508" y="19563"/>
                </a:lnTo>
                <a:lnTo>
                  <a:pt x="313" y="20734"/>
                </a:lnTo>
                <a:lnTo>
                  <a:pt x="157" y="21984"/>
                </a:lnTo>
                <a:lnTo>
                  <a:pt x="40" y="23234"/>
                </a:lnTo>
                <a:lnTo>
                  <a:pt x="1" y="24483"/>
                </a:lnTo>
                <a:lnTo>
                  <a:pt x="40" y="25733"/>
                </a:lnTo>
                <a:lnTo>
                  <a:pt x="157" y="26982"/>
                </a:lnTo>
                <a:lnTo>
                  <a:pt x="313" y="28193"/>
                </a:lnTo>
                <a:lnTo>
                  <a:pt x="508" y="29403"/>
                </a:lnTo>
                <a:lnTo>
                  <a:pt x="782" y="30613"/>
                </a:lnTo>
                <a:lnTo>
                  <a:pt x="1133" y="31746"/>
                </a:lnTo>
                <a:lnTo>
                  <a:pt x="1485" y="32917"/>
                </a:lnTo>
                <a:lnTo>
                  <a:pt x="1953" y="34011"/>
                </a:lnTo>
                <a:lnTo>
                  <a:pt x="2422" y="35104"/>
                </a:lnTo>
                <a:lnTo>
                  <a:pt x="2968" y="36158"/>
                </a:lnTo>
                <a:lnTo>
                  <a:pt x="3554" y="37173"/>
                </a:lnTo>
                <a:lnTo>
                  <a:pt x="4179" y="38150"/>
                </a:lnTo>
                <a:lnTo>
                  <a:pt x="4882" y="39126"/>
                </a:lnTo>
                <a:lnTo>
                  <a:pt x="5624" y="40063"/>
                </a:lnTo>
                <a:lnTo>
                  <a:pt x="6366" y="40922"/>
                </a:lnTo>
                <a:lnTo>
                  <a:pt x="7186" y="41781"/>
                </a:lnTo>
                <a:lnTo>
                  <a:pt x="8045" y="42601"/>
                </a:lnTo>
                <a:lnTo>
                  <a:pt x="8943" y="43382"/>
                </a:lnTo>
                <a:lnTo>
                  <a:pt x="9841" y="44085"/>
                </a:lnTo>
                <a:lnTo>
                  <a:pt x="10817" y="44788"/>
                </a:lnTo>
                <a:lnTo>
                  <a:pt x="11793" y="45412"/>
                </a:lnTo>
                <a:lnTo>
                  <a:pt x="12848" y="45998"/>
                </a:lnTo>
                <a:lnTo>
                  <a:pt x="13902" y="46545"/>
                </a:lnTo>
                <a:lnTo>
                  <a:pt x="14956" y="47052"/>
                </a:lnTo>
                <a:lnTo>
                  <a:pt x="16088" y="47482"/>
                </a:lnTo>
                <a:lnTo>
                  <a:pt x="17221" y="47872"/>
                </a:lnTo>
                <a:lnTo>
                  <a:pt x="18392" y="48185"/>
                </a:lnTo>
                <a:lnTo>
                  <a:pt x="19564" y="48458"/>
                </a:lnTo>
                <a:lnTo>
                  <a:pt x="20774" y="48692"/>
                </a:lnTo>
                <a:lnTo>
                  <a:pt x="21985" y="48849"/>
                </a:lnTo>
                <a:lnTo>
                  <a:pt x="23234" y="48927"/>
                </a:lnTo>
                <a:lnTo>
                  <a:pt x="24484" y="48966"/>
                </a:lnTo>
                <a:lnTo>
                  <a:pt x="25772" y="48927"/>
                </a:lnTo>
                <a:lnTo>
                  <a:pt x="26983" y="48849"/>
                </a:lnTo>
                <a:lnTo>
                  <a:pt x="28232" y="48692"/>
                </a:lnTo>
                <a:lnTo>
                  <a:pt x="29443" y="48458"/>
                </a:lnTo>
                <a:lnTo>
                  <a:pt x="30614" y="48185"/>
                </a:lnTo>
                <a:lnTo>
                  <a:pt x="31786" y="47872"/>
                </a:lnTo>
                <a:lnTo>
                  <a:pt x="32918" y="47482"/>
                </a:lnTo>
                <a:lnTo>
                  <a:pt x="34011" y="47052"/>
                </a:lnTo>
                <a:lnTo>
                  <a:pt x="35105" y="46545"/>
                </a:lnTo>
                <a:lnTo>
                  <a:pt x="36159" y="45998"/>
                </a:lnTo>
                <a:lnTo>
                  <a:pt x="37174" y="45412"/>
                </a:lnTo>
                <a:lnTo>
                  <a:pt x="38189" y="44788"/>
                </a:lnTo>
                <a:lnTo>
                  <a:pt x="39127" y="44085"/>
                </a:lnTo>
                <a:lnTo>
                  <a:pt x="40064" y="43382"/>
                </a:lnTo>
                <a:lnTo>
                  <a:pt x="40962" y="42601"/>
                </a:lnTo>
                <a:lnTo>
                  <a:pt x="41821" y="41781"/>
                </a:lnTo>
                <a:lnTo>
                  <a:pt x="42602" y="40922"/>
                </a:lnTo>
                <a:lnTo>
                  <a:pt x="43383" y="40063"/>
                </a:lnTo>
                <a:lnTo>
                  <a:pt x="44125" y="39126"/>
                </a:lnTo>
                <a:lnTo>
                  <a:pt x="44788" y="38150"/>
                </a:lnTo>
                <a:lnTo>
                  <a:pt x="45452" y="37173"/>
                </a:lnTo>
                <a:lnTo>
                  <a:pt x="46038" y="36158"/>
                </a:lnTo>
                <a:lnTo>
                  <a:pt x="46546" y="35104"/>
                </a:lnTo>
                <a:lnTo>
                  <a:pt x="47053" y="34011"/>
                </a:lnTo>
                <a:lnTo>
                  <a:pt x="47483" y="32917"/>
                </a:lnTo>
                <a:lnTo>
                  <a:pt x="47873" y="31746"/>
                </a:lnTo>
                <a:lnTo>
                  <a:pt x="48225" y="30613"/>
                </a:lnTo>
                <a:lnTo>
                  <a:pt x="48498" y="29403"/>
                </a:lnTo>
                <a:lnTo>
                  <a:pt x="48693" y="28193"/>
                </a:lnTo>
                <a:lnTo>
                  <a:pt x="48849" y="26982"/>
                </a:lnTo>
                <a:lnTo>
                  <a:pt x="48966" y="25733"/>
                </a:lnTo>
                <a:lnTo>
                  <a:pt x="48966" y="24483"/>
                </a:lnTo>
                <a:lnTo>
                  <a:pt x="48966" y="23234"/>
                </a:lnTo>
                <a:lnTo>
                  <a:pt x="48849" y="21984"/>
                </a:lnTo>
                <a:lnTo>
                  <a:pt x="48693" y="20734"/>
                </a:lnTo>
                <a:lnTo>
                  <a:pt x="48498" y="19563"/>
                </a:lnTo>
                <a:lnTo>
                  <a:pt x="48225" y="18353"/>
                </a:lnTo>
                <a:lnTo>
                  <a:pt x="47873" y="17181"/>
                </a:lnTo>
                <a:lnTo>
                  <a:pt x="47483" y="16049"/>
                </a:lnTo>
                <a:lnTo>
                  <a:pt x="47053" y="14955"/>
                </a:lnTo>
                <a:lnTo>
                  <a:pt x="46546" y="13862"/>
                </a:lnTo>
                <a:lnTo>
                  <a:pt x="46038" y="12808"/>
                </a:lnTo>
                <a:lnTo>
                  <a:pt x="45452" y="11793"/>
                </a:lnTo>
                <a:lnTo>
                  <a:pt x="44788" y="10777"/>
                </a:lnTo>
                <a:lnTo>
                  <a:pt x="44125" y="9840"/>
                </a:lnTo>
                <a:lnTo>
                  <a:pt x="43383" y="8903"/>
                </a:lnTo>
                <a:lnTo>
                  <a:pt x="42602" y="8005"/>
                </a:lnTo>
                <a:lnTo>
                  <a:pt x="41821" y="7185"/>
                </a:lnTo>
                <a:lnTo>
                  <a:pt x="40962" y="6365"/>
                </a:lnTo>
                <a:lnTo>
                  <a:pt x="40064" y="5584"/>
                </a:lnTo>
                <a:lnTo>
                  <a:pt x="39127" y="4881"/>
                </a:lnTo>
                <a:lnTo>
                  <a:pt x="38189" y="4178"/>
                </a:lnTo>
                <a:lnTo>
                  <a:pt x="37174" y="3554"/>
                </a:lnTo>
                <a:lnTo>
                  <a:pt x="36159" y="2968"/>
                </a:lnTo>
                <a:lnTo>
                  <a:pt x="35105" y="2421"/>
                </a:lnTo>
                <a:lnTo>
                  <a:pt x="34011" y="1914"/>
                </a:lnTo>
                <a:lnTo>
                  <a:pt x="32918" y="1484"/>
                </a:lnTo>
                <a:lnTo>
                  <a:pt x="31786" y="1094"/>
                </a:lnTo>
                <a:lnTo>
                  <a:pt x="30614" y="781"/>
                </a:lnTo>
                <a:lnTo>
                  <a:pt x="29443" y="508"/>
                </a:lnTo>
                <a:lnTo>
                  <a:pt x="28232" y="274"/>
                </a:lnTo>
                <a:lnTo>
                  <a:pt x="26983" y="117"/>
                </a:lnTo>
                <a:lnTo>
                  <a:pt x="25772" y="39"/>
                </a:lnTo>
                <a:lnTo>
                  <a:pt x="24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40"/>
          <p:cNvGrpSpPr/>
          <p:nvPr/>
        </p:nvGrpSpPr>
        <p:grpSpPr>
          <a:xfrm flipH="1">
            <a:off x="-352355" y="3454401"/>
            <a:ext cx="1051274" cy="787312"/>
            <a:chOff x="3585475" y="1537675"/>
            <a:chExt cx="649175" cy="486175"/>
          </a:xfrm>
        </p:grpSpPr>
        <p:sp>
          <p:nvSpPr>
            <p:cNvPr id="2210" name="Google Shape;2210;p40"/>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0"/>
          <p:cNvGrpSpPr/>
          <p:nvPr/>
        </p:nvGrpSpPr>
        <p:grpSpPr>
          <a:xfrm flipH="1">
            <a:off x="197795" y="211850"/>
            <a:ext cx="656180" cy="633875"/>
            <a:chOff x="2556550" y="3309450"/>
            <a:chExt cx="545725" cy="527175"/>
          </a:xfrm>
        </p:grpSpPr>
        <p:sp>
          <p:nvSpPr>
            <p:cNvPr id="2231" name="Google Shape;2231;p40"/>
            <p:cNvSpPr/>
            <p:nvPr/>
          </p:nvSpPr>
          <p:spPr>
            <a:xfrm>
              <a:off x="2556550" y="3440250"/>
              <a:ext cx="396375" cy="396375"/>
            </a:xfrm>
            <a:custGeom>
              <a:avLst/>
              <a:gdLst/>
              <a:ahLst/>
              <a:cxnLst/>
              <a:rect l="l" t="t" r="r" b="b"/>
              <a:pathLst>
                <a:path w="15855" h="15855" extrusionOk="0">
                  <a:moveTo>
                    <a:pt x="1" y="1"/>
                  </a:moveTo>
                  <a:lnTo>
                    <a:pt x="1" y="15854"/>
                  </a:lnTo>
                  <a:lnTo>
                    <a:pt x="15854" y="15854"/>
                  </a:lnTo>
                  <a:lnTo>
                    <a:pt x="15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2704950" y="3309450"/>
              <a:ext cx="397325" cy="396350"/>
            </a:xfrm>
            <a:custGeom>
              <a:avLst/>
              <a:gdLst/>
              <a:ahLst/>
              <a:cxnLst/>
              <a:rect l="l" t="t" r="r" b="b"/>
              <a:pathLst>
                <a:path w="15893" h="15854" fill="none" extrusionOk="0">
                  <a:moveTo>
                    <a:pt x="15893" y="15854"/>
                  </a:moveTo>
                  <a:lnTo>
                    <a:pt x="0" y="15854"/>
                  </a:lnTo>
                  <a:lnTo>
                    <a:pt x="0" y="0"/>
                  </a:lnTo>
                  <a:lnTo>
                    <a:pt x="15893" y="0"/>
                  </a:lnTo>
                  <a:lnTo>
                    <a:pt x="15893" y="15854"/>
                  </a:lnTo>
                  <a:close/>
                </a:path>
              </a:pathLst>
            </a:custGeom>
            <a:noFill/>
            <a:ln w="1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40"/>
          <p:cNvSpPr/>
          <p:nvPr/>
        </p:nvSpPr>
        <p:spPr>
          <a:xfrm>
            <a:off x="7424746" y="369925"/>
            <a:ext cx="1719000" cy="47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4"/>
                </a:solidFill>
                <a:latin typeface="Montserrat" panose="00000500000000000000" pitchFamily="2" charset="0"/>
                <a:ea typeface="Karla Regular"/>
                <a:cs typeface="Karla Regular"/>
                <a:sym typeface="Karla Regular"/>
              </a:rPr>
              <a:t>         DAY 8</a:t>
            </a:r>
            <a:endParaRPr sz="100" b="1" dirty="0">
              <a:latin typeface="Montserrat" panose="00000500000000000000" pitchFamily="2" charset="0"/>
            </a:endParaRPr>
          </a:p>
        </p:txBody>
      </p:sp>
      <p:pic>
        <p:nvPicPr>
          <p:cNvPr id="2" name="Picture 1"/>
          <p:cNvPicPr>
            <a:picLocks noChangeAspect="1"/>
          </p:cNvPicPr>
          <p:nvPr/>
        </p:nvPicPr>
        <p:blipFill>
          <a:blip r:embed="rId3"/>
          <a:stretch>
            <a:fillRect/>
          </a:stretch>
        </p:blipFill>
        <p:spPr>
          <a:xfrm>
            <a:off x="698919" y="1070028"/>
            <a:ext cx="1174118" cy="1102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27" y="207456"/>
            <a:ext cx="8520600" cy="572700"/>
          </a:xfrm>
        </p:spPr>
        <p:txBody>
          <a:bodyPr/>
          <a:lstStyle/>
          <a:p>
            <a:r>
              <a:rPr lang="en-US" dirty="0" smtClean="0">
                <a:solidFill>
                  <a:srgbClr val="FF0000"/>
                </a:solidFill>
              </a:rPr>
              <a:t>Schematic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519545" y="1115287"/>
            <a:ext cx="4994565" cy="3370695"/>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667604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UART Registers</a:t>
            </a:r>
            <a:endParaRPr lang="en-IN" dirty="0">
              <a:solidFill>
                <a:srgbClr val="FF0000"/>
              </a:solidFill>
            </a:endParaRPr>
          </a:p>
        </p:txBody>
      </p:sp>
      <p:sp>
        <p:nvSpPr>
          <p:cNvPr id="3" name="Content Placeholder 2"/>
          <p:cNvSpPr>
            <a:spLocks noGrp="1"/>
          </p:cNvSpPr>
          <p:nvPr>
            <p:ph idx="1"/>
          </p:nvPr>
        </p:nvSpPr>
        <p:spPr>
          <a:xfrm>
            <a:off x="138518" y="1568111"/>
            <a:ext cx="8520600" cy="3416400"/>
          </a:xfrm>
        </p:spPr>
        <p:txBody>
          <a:bodyPr/>
          <a:lstStyle/>
          <a:p>
            <a:r>
              <a:rPr lang="en-IN" sz="1800" dirty="0"/>
              <a:t>These are the registers that must be configured for UART peripheral.</a:t>
            </a:r>
          </a:p>
          <a:p>
            <a:r>
              <a:rPr lang="en-IN" sz="1800" b="1" dirty="0"/>
              <a:t>PCON:</a:t>
            </a:r>
            <a:r>
              <a:rPr lang="en-IN" sz="1800" dirty="0"/>
              <a:t> Power Control Register.</a:t>
            </a:r>
          </a:p>
          <a:p>
            <a:r>
              <a:rPr lang="en-IN" sz="1800" b="1" dirty="0"/>
              <a:t>SCON</a:t>
            </a:r>
            <a:r>
              <a:rPr lang="en-IN" sz="1800" dirty="0"/>
              <a:t>: SCON is an 8-bit register for configuring serial control register.</a:t>
            </a:r>
          </a:p>
          <a:p>
            <a:r>
              <a:rPr lang="en-IN" sz="1800" b="1" dirty="0"/>
              <a:t>TCON</a:t>
            </a:r>
            <a:r>
              <a:rPr lang="en-IN" sz="1800" dirty="0"/>
              <a:t>: Timer Control Register for Baud Rate </a:t>
            </a:r>
            <a:r>
              <a:rPr lang="en-IN" sz="1800" dirty="0" smtClean="0"/>
              <a:t>Generator</a:t>
            </a:r>
            <a:endParaRPr lang="en-IN" sz="1800" dirty="0"/>
          </a:p>
          <a:p>
            <a:r>
              <a:rPr lang="en-IN" sz="1800" b="1" dirty="0"/>
              <a:t>TMOD</a:t>
            </a:r>
            <a:r>
              <a:rPr lang="en-IN" sz="1800" dirty="0"/>
              <a:t>: Timer Mode Control for Baud Rate </a:t>
            </a:r>
            <a:r>
              <a:rPr lang="en-IN" sz="1800" dirty="0" smtClean="0"/>
              <a:t>Generator</a:t>
            </a:r>
            <a:endParaRPr lang="en-IN" sz="1800" dirty="0"/>
          </a:p>
          <a:p>
            <a:r>
              <a:rPr lang="en-IN" sz="1800" b="1" dirty="0"/>
              <a:t>SBUFF</a:t>
            </a:r>
            <a:r>
              <a:rPr lang="en-IN" sz="1800" dirty="0"/>
              <a:t>: Serial Buffer holds the data to be transmitted and the data received</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800277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91" y="119444"/>
            <a:ext cx="8520600" cy="572700"/>
          </a:xfrm>
        </p:spPr>
        <p:txBody>
          <a:bodyPr/>
          <a:lstStyle/>
          <a:p>
            <a:r>
              <a:rPr lang="en-US" dirty="0" smtClean="0">
                <a:solidFill>
                  <a:srgbClr val="FF0000"/>
                </a:solidFill>
              </a:rPr>
              <a:t>SCON Register</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77064" y="761416"/>
            <a:ext cx="8521700" cy="1516230"/>
          </a:xfrm>
          <a:prstGeom prst="rect">
            <a:avLst/>
          </a:prstGeom>
        </p:spPr>
      </p:pic>
      <p:pic>
        <p:nvPicPr>
          <p:cNvPr id="7" name="Picture 6"/>
          <p:cNvPicPr>
            <a:picLocks noChangeAspect="1"/>
          </p:cNvPicPr>
          <p:nvPr/>
        </p:nvPicPr>
        <p:blipFill>
          <a:blip r:embed="rId3"/>
          <a:stretch>
            <a:fillRect/>
          </a:stretch>
        </p:blipFill>
        <p:spPr>
          <a:xfrm>
            <a:off x="342437" y="2346918"/>
            <a:ext cx="6630325" cy="2543530"/>
          </a:xfrm>
          <a:prstGeom prst="rect">
            <a:avLst/>
          </a:prstGeom>
        </p:spPr>
      </p:pic>
    </p:spTree>
    <p:extLst>
      <p:ext uri="{BB962C8B-B14F-4D97-AF65-F5344CB8AC3E}">
        <p14:creationId xmlns:p14="http://schemas.microsoft.com/office/powerpoint/2010/main" val="3616570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SCON Register</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522278" y="1115287"/>
            <a:ext cx="7060354"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666982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SCON Register</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194641"/>
            <a:ext cx="8625085" cy="3257593"/>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13603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09" y="91734"/>
            <a:ext cx="8520600" cy="572700"/>
          </a:xfrm>
        </p:spPr>
        <p:txBody>
          <a:bodyPr/>
          <a:lstStyle/>
          <a:p>
            <a:r>
              <a:rPr lang="en-US" dirty="0" smtClean="0">
                <a:solidFill>
                  <a:srgbClr val="FF0000"/>
                </a:solidFill>
              </a:rPr>
              <a:t>SCON Register Definitions-Summary</a:t>
            </a:r>
            <a:endParaRPr lang="en-IN" dirty="0">
              <a:solidFill>
                <a:srgbClr val="FF0000"/>
              </a:solidFill>
            </a:endParaRPr>
          </a:p>
        </p:txBody>
      </p:sp>
      <p:sp>
        <p:nvSpPr>
          <p:cNvPr id="3" name="Content Placeholder 2"/>
          <p:cNvSpPr>
            <a:spLocks noGrp="1"/>
          </p:cNvSpPr>
          <p:nvPr>
            <p:ph idx="1"/>
          </p:nvPr>
        </p:nvSpPr>
        <p:spPr>
          <a:xfrm>
            <a:off x="0" y="716057"/>
            <a:ext cx="8520600" cy="3416400"/>
          </a:xfrm>
        </p:spPr>
        <p:txBody>
          <a:bodyPr/>
          <a:lstStyle/>
          <a:p>
            <a:r>
              <a:rPr lang="en-US" b="1" dirty="0"/>
              <a:t>FE – </a:t>
            </a:r>
            <a:r>
              <a:rPr lang="en-US" dirty="0"/>
              <a:t>Framing error bit.</a:t>
            </a:r>
          </a:p>
          <a:p>
            <a:r>
              <a:rPr lang="en-US" b="1" dirty="0"/>
              <a:t>SM0</a:t>
            </a:r>
            <a:r>
              <a:rPr lang="en-US" dirty="0"/>
              <a:t> – This bit is used for </a:t>
            </a:r>
            <a:r>
              <a:rPr lang="en-US" b="1" dirty="0"/>
              <a:t>serial port mode</a:t>
            </a:r>
            <a:r>
              <a:rPr lang="en-US" dirty="0"/>
              <a:t> selection.</a:t>
            </a:r>
          </a:p>
          <a:p>
            <a:r>
              <a:rPr lang="en-US" b="1" dirty="0"/>
              <a:t>SM1</a:t>
            </a:r>
            <a:r>
              <a:rPr lang="en-US" dirty="0"/>
              <a:t> – This bit is used for</a:t>
            </a:r>
            <a:r>
              <a:rPr lang="en-US" b="1" dirty="0"/>
              <a:t> serial port mode</a:t>
            </a:r>
            <a:r>
              <a:rPr lang="en-US" dirty="0"/>
              <a:t> selection.</a:t>
            </a:r>
          </a:p>
          <a:p>
            <a:r>
              <a:rPr lang="en-US" b="1" dirty="0"/>
              <a:t>SM2</a:t>
            </a:r>
            <a:r>
              <a:rPr lang="en-US" dirty="0"/>
              <a:t> – This bit is used for </a:t>
            </a:r>
            <a:r>
              <a:rPr lang="en-US" b="1" dirty="0"/>
              <a:t>serial port mode</a:t>
            </a:r>
            <a:r>
              <a:rPr lang="en-US" dirty="0"/>
              <a:t> selection, also known as multiprocessor communication enable bit. When set, it enables multiprocessor communication in mode 2 and 3, and eventually mode 1. It should be cleared in mode 0.</a:t>
            </a:r>
          </a:p>
          <a:p>
            <a:r>
              <a:rPr lang="en-US" b="1" dirty="0"/>
              <a:t>REN</a:t>
            </a:r>
            <a:r>
              <a:rPr lang="en-US" dirty="0"/>
              <a:t> – </a:t>
            </a:r>
            <a:r>
              <a:rPr lang="en-US" b="1" dirty="0"/>
              <a:t>Reception Enable</a:t>
            </a:r>
            <a:r>
              <a:rPr lang="en-US" dirty="0"/>
              <a:t> bit enables serial reception when set. When cleared, serial reception is disabled.</a:t>
            </a:r>
          </a:p>
          <a:p>
            <a:r>
              <a:rPr lang="en-US" b="1" dirty="0"/>
              <a:t>TB8</a:t>
            </a:r>
            <a:r>
              <a:rPr lang="en-US" dirty="0"/>
              <a:t> – </a:t>
            </a:r>
            <a:r>
              <a:rPr lang="en-US" b="1" dirty="0"/>
              <a:t>Transmitter bit 8</a:t>
            </a:r>
            <a:r>
              <a:rPr lang="en-US" dirty="0"/>
              <a:t>. Since all registers are 8-bit wide, this bit solves the problem of transmitting the 9th bit in modes 2 and 3. It is set to transmit a logic 1 in the 9th bit.</a:t>
            </a:r>
          </a:p>
          <a:p>
            <a:r>
              <a:rPr lang="en-US" b="1" dirty="0"/>
              <a:t>RB8</a:t>
            </a:r>
            <a:r>
              <a:rPr lang="en-US" dirty="0"/>
              <a:t> – Receiver bit 8 or the 9th bit received in modes 2 and 3. Cleared by hardware if 9th bit received is a logic 0. Set by hardware if 9th bit received is a logic 1.</a:t>
            </a:r>
          </a:p>
          <a:p>
            <a:r>
              <a:rPr lang="en-US" b="1" dirty="0"/>
              <a:t>TI</a:t>
            </a:r>
            <a:r>
              <a:rPr lang="en-US" dirty="0"/>
              <a:t> – </a:t>
            </a:r>
            <a:r>
              <a:rPr lang="en-US" b="1" dirty="0"/>
              <a:t>Transmit Interrupt</a:t>
            </a:r>
            <a:r>
              <a:rPr lang="en-US" dirty="0"/>
              <a:t> flag is automatically set at the moment the last bit of one byte is sent. It’s a signal to the processor that the line is available for a new byte to transmit. It must be cleared from within the software.</a:t>
            </a:r>
          </a:p>
          <a:p>
            <a:r>
              <a:rPr lang="en-US" b="1" dirty="0"/>
              <a:t>RI</a:t>
            </a:r>
            <a:r>
              <a:rPr lang="en-US" dirty="0"/>
              <a:t> – </a:t>
            </a:r>
            <a:r>
              <a:rPr lang="en-US" b="1" dirty="0"/>
              <a:t>Receive Interrupt</a:t>
            </a:r>
            <a:r>
              <a:rPr lang="en-US" dirty="0"/>
              <a:t> flag is automatically set upon one byte to receive. It signals that byte is received and should be read quickly prior to being replaced by new data. This bit is also cleared from within the software.</a:t>
            </a:r>
          </a:p>
          <a:p>
            <a:endParaRPr lang="en-IN" dirty="0"/>
          </a:p>
        </p:txBody>
      </p:sp>
    </p:spTree>
    <p:extLst>
      <p:ext uri="{BB962C8B-B14F-4D97-AF65-F5344CB8AC3E}">
        <p14:creationId xmlns:p14="http://schemas.microsoft.com/office/powerpoint/2010/main" val="3097284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25694"/>
            <a:ext cx="8520600" cy="572700"/>
          </a:xfrm>
        </p:spPr>
        <p:txBody>
          <a:bodyPr/>
          <a:lstStyle/>
          <a:p>
            <a:r>
              <a:rPr lang="en-US" dirty="0" smtClean="0">
                <a:solidFill>
                  <a:srgbClr val="FF0000"/>
                </a:solidFill>
              </a:rPr>
              <a:t>STEP 1-Configure SCON</a:t>
            </a:r>
            <a:endParaRPr lang="en-IN" dirty="0">
              <a:solidFill>
                <a:srgbClr val="FF0000"/>
              </a:solidFill>
            </a:endParaRPr>
          </a:p>
        </p:txBody>
      </p:sp>
      <p:sp>
        <p:nvSpPr>
          <p:cNvPr id="3" name="Content Placeholder 2"/>
          <p:cNvSpPr>
            <a:spLocks noGrp="1"/>
          </p:cNvSpPr>
          <p:nvPr>
            <p:ph idx="1"/>
          </p:nvPr>
        </p:nvSpPr>
        <p:spPr>
          <a:xfrm>
            <a:off x="235500" y="698394"/>
            <a:ext cx="8520600" cy="3416400"/>
          </a:xfrm>
        </p:spPr>
        <p:txBody>
          <a:bodyPr/>
          <a:lstStyle/>
          <a:p>
            <a:r>
              <a:rPr lang="en-US" dirty="0"/>
              <a:t>Load SCON with serial mode and control bits. e.g. for mode 1 and enable </a:t>
            </a:r>
            <a:r>
              <a:rPr lang="en-US" dirty="0" smtClean="0"/>
              <a:t>reception</a:t>
            </a:r>
          </a:p>
          <a:p>
            <a:endParaRPr lang="en-US" dirty="0"/>
          </a:p>
          <a:p>
            <a:endParaRPr lang="en-IN" dirty="0"/>
          </a:p>
        </p:txBody>
      </p:sp>
      <p:pic>
        <p:nvPicPr>
          <p:cNvPr id="5" name="Picture 4"/>
          <p:cNvPicPr>
            <a:picLocks noChangeAspect="1"/>
          </p:cNvPicPr>
          <p:nvPr/>
        </p:nvPicPr>
        <p:blipFill>
          <a:blip r:embed="rId2"/>
          <a:stretch>
            <a:fillRect/>
          </a:stretch>
        </p:blipFill>
        <p:spPr>
          <a:xfrm>
            <a:off x="695728" y="1134829"/>
            <a:ext cx="6630325" cy="254353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09733487"/>
              </p:ext>
            </p:extLst>
          </p:nvPr>
        </p:nvGraphicFramePr>
        <p:xfrm>
          <a:off x="1690254" y="3787134"/>
          <a:ext cx="4876800" cy="655320"/>
        </p:xfrm>
        <a:graphic>
          <a:graphicData uri="http://schemas.openxmlformats.org/drawingml/2006/table">
            <a:tbl>
              <a:tblPr>
                <a:tableStyleId>{7C7D1900-AC4F-4A15-BEC6-FC9A572E3F83}</a:tableStyleId>
              </a:tblPr>
              <a:tblGrid>
                <a:gridCol w="609600">
                  <a:extLst>
                    <a:ext uri="{9D8B030D-6E8A-4147-A177-3AD203B41FA5}">
                      <a16:colId xmlns:a16="http://schemas.microsoft.com/office/drawing/2014/main" val="288129039"/>
                    </a:ext>
                  </a:extLst>
                </a:gridCol>
                <a:gridCol w="609600">
                  <a:extLst>
                    <a:ext uri="{9D8B030D-6E8A-4147-A177-3AD203B41FA5}">
                      <a16:colId xmlns:a16="http://schemas.microsoft.com/office/drawing/2014/main" val="2400837344"/>
                    </a:ext>
                  </a:extLst>
                </a:gridCol>
                <a:gridCol w="609600">
                  <a:extLst>
                    <a:ext uri="{9D8B030D-6E8A-4147-A177-3AD203B41FA5}">
                      <a16:colId xmlns:a16="http://schemas.microsoft.com/office/drawing/2014/main" val="2862231463"/>
                    </a:ext>
                  </a:extLst>
                </a:gridCol>
                <a:gridCol w="609600">
                  <a:extLst>
                    <a:ext uri="{9D8B030D-6E8A-4147-A177-3AD203B41FA5}">
                      <a16:colId xmlns:a16="http://schemas.microsoft.com/office/drawing/2014/main" val="3655100871"/>
                    </a:ext>
                  </a:extLst>
                </a:gridCol>
                <a:gridCol w="609600">
                  <a:extLst>
                    <a:ext uri="{9D8B030D-6E8A-4147-A177-3AD203B41FA5}">
                      <a16:colId xmlns:a16="http://schemas.microsoft.com/office/drawing/2014/main" val="4267043515"/>
                    </a:ext>
                  </a:extLst>
                </a:gridCol>
                <a:gridCol w="609600">
                  <a:extLst>
                    <a:ext uri="{9D8B030D-6E8A-4147-A177-3AD203B41FA5}">
                      <a16:colId xmlns:a16="http://schemas.microsoft.com/office/drawing/2014/main" val="1640454072"/>
                    </a:ext>
                  </a:extLst>
                </a:gridCol>
                <a:gridCol w="609600">
                  <a:extLst>
                    <a:ext uri="{9D8B030D-6E8A-4147-A177-3AD203B41FA5}">
                      <a16:colId xmlns:a16="http://schemas.microsoft.com/office/drawing/2014/main" val="4116696194"/>
                    </a:ext>
                  </a:extLst>
                </a:gridCol>
                <a:gridCol w="609600">
                  <a:extLst>
                    <a:ext uri="{9D8B030D-6E8A-4147-A177-3AD203B41FA5}">
                      <a16:colId xmlns:a16="http://schemas.microsoft.com/office/drawing/2014/main" val="371496789"/>
                    </a:ext>
                  </a:extLst>
                </a:gridCol>
              </a:tblGrid>
              <a:tr h="327660">
                <a:tc>
                  <a:txBody>
                    <a:bodyPr/>
                    <a:lstStyle/>
                    <a:p>
                      <a:pPr algn="ctr" fontAlgn="b"/>
                      <a:r>
                        <a:rPr lang="en-IN" sz="2000" u="none" strike="noStrike">
                          <a:effectLst/>
                        </a:rPr>
                        <a:t>SMO</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SMI</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SM2</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REN</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TB8</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RB8</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TI </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RI</a:t>
                      </a:r>
                      <a:endParaRPr lang="en-IN" sz="20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75218306"/>
                  </a:ext>
                </a:extLst>
              </a:tr>
              <a:tr h="327660">
                <a:tc>
                  <a:txBody>
                    <a:bodyPr/>
                    <a:lstStyle/>
                    <a:p>
                      <a:pPr algn="ctr" fontAlgn="b"/>
                      <a:r>
                        <a:rPr lang="en-IN" sz="2000" u="none" strike="noStrike">
                          <a:effectLst/>
                        </a:rPr>
                        <a:t>0</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1</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0</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1</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0</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0</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a:effectLst/>
                        </a:rPr>
                        <a:t>0</a:t>
                      </a:r>
                      <a:endParaRPr lang="en-IN"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2000" u="none" strike="noStrike" dirty="0">
                          <a:effectLst/>
                        </a:rPr>
                        <a:t>0</a:t>
                      </a:r>
                      <a:endParaRPr lang="en-IN"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18836"/>
                  </a:ext>
                </a:extLst>
              </a:tr>
            </a:tbl>
          </a:graphicData>
        </a:graphic>
      </p:graphicFrame>
      <p:cxnSp>
        <p:nvCxnSpPr>
          <p:cNvPr id="8" name="Straight Connector 7"/>
          <p:cNvCxnSpPr/>
          <p:nvPr/>
        </p:nvCxnSpPr>
        <p:spPr>
          <a:xfrm flipV="1">
            <a:off x="5043055" y="1023755"/>
            <a:ext cx="2396836" cy="2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059873" y="2258291"/>
            <a:ext cx="5791200" cy="450273"/>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12618" y="4801821"/>
            <a:ext cx="6116781" cy="307777"/>
          </a:xfrm>
          <a:prstGeom prst="rect">
            <a:avLst/>
          </a:prstGeom>
        </p:spPr>
        <p:txBody>
          <a:bodyPr wrap="square">
            <a:spAutoFit/>
          </a:bodyPr>
          <a:lstStyle/>
          <a:p>
            <a:r>
              <a:rPr lang="en-IN" dirty="0"/>
              <a:t>	SCON = 0x50</a:t>
            </a:r>
            <a:r>
              <a:rPr lang="en-IN" dirty="0" smtClean="0"/>
              <a:t>; //</a:t>
            </a:r>
            <a:r>
              <a:rPr lang="en-IN" dirty="0"/>
              <a:t>Serial Mode1, Receive Enable</a:t>
            </a:r>
          </a:p>
        </p:txBody>
      </p:sp>
      <p:cxnSp>
        <p:nvCxnSpPr>
          <p:cNvPr id="16" name="Straight Arrow Connector 15"/>
          <p:cNvCxnSpPr/>
          <p:nvPr/>
        </p:nvCxnSpPr>
        <p:spPr>
          <a:xfrm flipH="1">
            <a:off x="3955473" y="4440155"/>
            <a:ext cx="117763" cy="361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29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191" y="104962"/>
            <a:ext cx="8520600" cy="572700"/>
          </a:xfrm>
        </p:spPr>
        <p:txBody>
          <a:bodyPr/>
          <a:lstStyle/>
          <a:p>
            <a:r>
              <a:rPr lang="en-US" dirty="0" smtClean="0">
                <a:solidFill>
                  <a:srgbClr val="FF0000"/>
                </a:solidFill>
              </a:rPr>
              <a:t>STEP 2-BAUD RATE CALCULATION</a:t>
            </a:r>
            <a:endParaRPr lang="en-IN" dirty="0">
              <a:solidFill>
                <a:srgbClr val="FF0000"/>
              </a:solidFill>
            </a:endParaRPr>
          </a:p>
        </p:txBody>
      </p:sp>
      <p:sp>
        <p:nvSpPr>
          <p:cNvPr id="3" name="Content Placeholder 2"/>
          <p:cNvSpPr>
            <a:spLocks noGrp="1"/>
          </p:cNvSpPr>
          <p:nvPr>
            <p:ph idx="1"/>
          </p:nvPr>
        </p:nvSpPr>
        <p:spPr/>
        <p:txBody>
          <a:bodyPr/>
          <a:lstStyle/>
          <a:p>
            <a:r>
              <a:rPr lang="en-US" dirty="0"/>
              <a:t>The main criteria for UART communication is its baud rate. Both the devices Receiver and Transmitter should be set to same baud rate for successful communication</a:t>
            </a:r>
            <a:r>
              <a:rPr lang="en-US" dirty="0" smtClean="0"/>
              <a:t>.</a:t>
            </a:r>
          </a:p>
          <a:p>
            <a:endParaRPr lang="en-US" dirty="0"/>
          </a:p>
          <a:p>
            <a:r>
              <a:rPr lang="en-US" dirty="0"/>
              <a:t>For the 8051 the </a:t>
            </a:r>
            <a:r>
              <a:rPr lang="en-US" b="1" dirty="0"/>
              <a:t>Timer 1</a:t>
            </a:r>
            <a:r>
              <a:rPr lang="en-US" b="1" i="1" dirty="0"/>
              <a:t> </a:t>
            </a:r>
            <a:r>
              <a:rPr lang="en-US" dirty="0"/>
              <a:t>is used to generate the baud rate in</a:t>
            </a:r>
            <a:r>
              <a:rPr lang="en-US" b="1" i="1" dirty="0"/>
              <a:t> </a:t>
            </a:r>
            <a:r>
              <a:rPr lang="en-US" i="1" dirty="0"/>
              <a:t>Auto reload mode</a:t>
            </a:r>
            <a:r>
              <a:rPr lang="en-US" dirty="0" smtClean="0"/>
              <a:t>.</a:t>
            </a:r>
          </a:p>
          <a:p>
            <a:r>
              <a:rPr lang="en-US" dirty="0"/>
              <a:t>The crystal frequency </a:t>
            </a:r>
            <a:r>
              <a:rPr lang="en-US" b="1" dirty="0" err="1"/>
              <a:t>Fosc</a:t>
            </a:r>
            <a:r>
              <a:rPr lang="en-US" dirty="0"/>
              <a:t> is divided by 12 internally which is used to execute instructions also known as Machine Clock, </a:t>
            </a:r>
            <a:r>
              <a:rPr lang="en-US" b="1" dirty="0" err="1"/>
              <a:t>Mosc</a:t>
            </a:r>
            <a:r>
              <a:rPr lang="en-US" dirty="0"/>
              <a:t>. The timer again divides the </a:t>
            </a:r>
            <a:r>
              <a:rPr lang="en-US" b="1" dirty="0" err="1"/>
              <a:t>Mosc</a:t>
            </a:r>
            <a:r>
              <a:rPr lang="en-US" b="1" dirty="0"/>
              <a:t> </a:t>
            </a:r>
            <a:r>
              <a:rPr lang="en-US" dirty="0"/>
              <a:t>by 32 and uses it as the timer frequency, say </a:t>
            </a:r>
            <a:r>
              <a:rPr lang="en-US" b="1" dirty="0" err="1"/>
              <a:t>Tosc</a:t>
            </a:r>
            <a:r>
              <a:rPr lang="en-US" dirty="0"/>
              <a:t>.</a:t>
            </a:r>
          </a:p>
          <a:p>
            <a:pPr marL="139700" indent="0">
              <a:buNone/>
            </a:pPr>
            <a:endParaRPr lang="en-US" dirty="0" smtClean="0"/>
          </a:p>
          <a:p>
            <a:pPr marL="139700" indent="0">
              <a:buNone/>
            </a:pPr>
            <a:r>
              <a:rPr lang="en-US" b="1" dirty="0" err="1" smtClean="0"/>
              <a:t>Fosc</a:t>
            </a:r>
            <a:r>
              <a:rPr lang="en-US" b="1" dirty="0" smtClean="0"/>
              <a:t> =11.0592Mhz  =</a:t>
            </a:r>
            <a:r>
              <a:rPr lang="en-IN" dirty="0"/>
              <a:t> 11059200 </a:t>
            </a:r>
            <a:endParaRPr lang="en-IN" dirty="0" smtClean="0"/>
          </a:p>
          <a:p>
            <a:pPr marL="139700" indent="0">
              <a:buNone/>
            </a:pPr>
            <a:r>
              <a:rPr lang="en-IN" dirty="0" err="1" smtClean="0"/>
              <a:t>MachineCycle</a:t>
            </a:r>
            <a:r>
              <a:rPr lang="en-IN" dirty="0" smtClean="0"/>
              <a:t> or </a:t>
            </a:r>
            <a:r>
              <a:rPr lang="en-IN" dirty="0" err="1" smtClean="0"/>
              <a:t>Mclk</a:t>
            </a:r>
            <a:r>
              <a:rPr lang="en-IN" dirty="0" smtClean="0"/>
              <a:t> = </a:t>
            </a:r>
            <a:r>
              <a:rPr lang="en-US" b="1" dirty="0" err="1" smtClean="0"/>
              <a:t>Fosc</a:t>
            </a:r>
            <a:r>
              <a:rPr lang="en-US" b="1" dirty="0" smtClean="0"/>
              <a:t>/12 =</a:t>
            </a:r>
            <a:r>
              <a:rPr lang="en-IN" dirty="0"/>
              <a:t> </a:t>
            </a:r>
            <a:r>
              <a:rPr lang="en-IN" dirty="0" smtClean="0"/>
              <a:t>11059200/12 =</a:t>
            </a:r>
            <a:r>
              <a:rPr lang="en-IN" dirty="0"/>
              <a:t> 921600 </a:t>
            </a:r>
            <a:endParaRPr lang="en-IN" dirty="0" smtClean="0"/>
          </a:p>
          <a:p>
            <a:pPr marL="139700" indent="0">
              <a:buNone/>
            </a:pPr>
            <a:r>
              <a:rPr lang="en-IN" dirty="0" err="1" smtClean="0"/>
              <a:t>TimerClk</a:t>
            </a:r>
            <a:r>
              <a:rPr lang="en-IN" dirty="0" smtClean="0"/>
              <a:t> or </a:t>
            </a:r>
            <a:r>
              <a:rPr lang="en-IN" dirty="0" err="1" smtClean="0"/>
              <a:t>Tclk</a:t>
            </a:r>
            <a:r>
              <a:rPr lang="en-IN" dirty="0" smtClean="0"/>
              <a:t> = </a:t>
            </a:r>
            <a:r>
              <a:rPr lang="en-IN" dirty="0" err="1" smtClean="0"/>
              <a:t>Mclk</a:t>
            </a:r>
            <a:r>
              <a:rPr lang="en-IN" dirty="0" smtClean="0"/>
              <a:t>/32 =</a:t>
            </a:r>
            <a:r>
              <a:rPr lang="en-IN" dirty="0"/>
              <a:t> </a:t>
            </a:r>
            <a:r>
              <a:rPr lang="en-IN" dirty="0" smtClean="0"/>
              <a:t>921600/32 =</a:t>
            </a:r>
            <a:r>
              <a:rPr lang="en-IN" dirty="0"/>
              <a:t> 28800 </a:t>
            </a:r>
            <a:endParaRPr lang="en-IN" dirty="0" smtClean="0"/>
          </a:p>
          <a:p>
            <a:pPr marL="139700" indent="0">
              <a:buNone/>
            </a:pPr>
            <a:r>
              <a:rPr lang="en-IN" dirty="0" smtClean="0"/>
              <a:t>N=</a:t>
            </a:r>
            <a:r>
              <a:rPr lang="en-IN" dirty="0"/>
              <a:t> </a:t>
            </a:r>
            <a:r>
              <a:rPr lang="en-IN" dirty="0" smtClean="0"/>
              <a:t>28800/9600(</a:t>
            </a:r>
            <a:r>
              <a:rPr lang="en-IN" dirty="0" err="1" smtClean="0"/>
              <a:t>BaudRate</a:t>
            </a:r>
            <a:r>
              <a:rPr lang="en-IN" dirty="0" smtClean="0"/>
              <a:t>) =3</a:t>
            </a:r>
          </a:p>
          <a:p>
            <a:pPr marL="139700" indent="0">
              <a:buNone/>
            </a:pPr>
            <a:r>
              <a:rPr lang="en-IN" b="1" dirty="0"/>
              <a:t>TH1 = </a:t>
            </a:r>
            <a:r>
              <a:rPr lang="en-IN" b="1" dirty="0" smtClean="0"/>
              <a:t>256-N =253 =0XFD</a:t>
            </a:r>
          </a:p>
          <a:p>
            <a:pPr marL="139700" indent="0">
              <a:buNone/>
            </a:pPr>
            <a:r>
              <a:rPr lang="en-US" dirty="0"/>
              <a:t>TH1 = 0xFD;</a:t>
            </a:r>
            <a:br>
              <a:rPr lang="en-US" dirty="0"/>
            </a:br>
            <a:endParaRPr lang="en-US" dirty="0" smtClean="0"/>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3290358" y="3678557"/>
            <a:ext cx="4869970" cy="415505"/>
          </a:xfrm>
          <a:prstGeom prst="rect">
            <a:avLst/>
          </a:prstGeom>
        </p:spPr>
      </p:pic>
    </p:spTree>
    <p:extLst>
      <p:ext uri="{BB962C8B-B14F-4D97-AF65-F5344CB8AC3E}">
        <p14:creationId xmlns:p14="http://schemas.microsoft.com/office/powerpoint/2010/main" val="22695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5698"/>
            <a:ext cx="8520600" cy="572700"/>
          </a:xfrm>
        </p:spPr>
        <p:txBody>
          <a:bodyPr/>
          <a:lstStyle/>
          <a:p>
            <a:r>
              <a:rPr lang="en-US" dirty="0" smtClean="0">
                <a:solidFill>
                  <a:srgbClr val="FF0000"/>
                </a:solidFill>
              </a:rPr>
              <a:t>STEP 3 – Configure TMOD </a:t>
            </a:r>
            <a:endParaRPr lang="en-IN" dirty="0">
              <a:solidFill>
                <a:srgbClr val="FF0000"/>
              </a:solidFill>
            </a:endParaRPr>
          </a:p>
        </p:txBody>
      </p:sp>
      <p:pic>
        <p:nvPicPr>
          <p:cNvPr id="5" name="Picture 4"/>
          <p:cNvPicPr>
            <a:picLocks noChangeAspect="1"/>
          </p:cNvPicPr>
          <p:nvPr/>
        </p:nvPicPr>
        <p:blipFill>
          <a:blip r:embed="rId2"/>
          <a:stretch>
            <a:fillRect/>
          </a:stretch>
        </p:blipFill>
        <p:spPr>
          <a:xfrm>
            <a:off x="402151" y="920389"/>
            <a:ext cx="7106642" cy="1819529"/>
          </a:xfrm>
          <a:prstGeom prst="rect">
            <a:avLst/>
          </a:prstGeom>
        </p:spPr>
      </p:pic>
      <p:pic>
        <p:nvPicPr>
          <p:cNvPr id="6" name="Picture 5"/>
          <p:cNvPicPr>
            <a:picLocks noChangeAspect="1"/>
          </p:cNvPicPr>
          <p:nvPr/>
        </p:nvPicPr>
        <p:blipFill>
          <a:blip r:embed="rId3"/>
          <a:stretch>
            <a:fillRect/>
          </a:stretch>
        </p:blipFill>
        <p:spPr>
          <a:xfrm>
            <a:off x="402151" y="2666654"/>
            <a:ext cx="6963747" cy="2476846"/>
          </a:xfrm>
          <a:prstGeom prst="rect">
            <a:avLst/>
          </a:prstGeom>
        </p:spPr>
      </p:pic>
      <p:pic>
        <p:nvPicPr>
          <p:cNvPr id="9" name="Picture 8"/>
          <p:cNvPicPr>
            <a:picLocks noChangeAspect="1"/>
          </p:cNvPicPr>
          <p:nvPr/>
        </p:nvPicPr>
        <p:blipFill>
          <a:blip r:embed="rId4"/>
          <a:stretch>
            <a:fillRect/>
          </a:stretch>
        </p:blipFill>
        <p:spPr>
          <a:xfrm>
            <a:off x="3319339" y="3411647"/>
            <a:ext cx="4846740" cy="800169"/>
          </a:xfrm>
          <a:prstGeom prst="rect">
            <a:avLst/>
          </a:prstGeom>
        </p:spPr>
      </p:pic>
      <p:sp>
        <p:nvSpPr>
          <p:cNvPr id="10" name="Rectangle 9"/>
          <p:cNvSpPr/>
          <p:nvPr/>
        </p:nvSpPr>
        <p:spPr>
          <a:xfrm>
            <a:off x="4572000" y="4369880"/>
            <a:ext cx="1353256" cy="307777"/>
          </a:xfrm>
          <a:prstGeom prst="rect">
            <a:avLst/>
          </a:prstGeom>
        </p:spPr>
        <p:txBody>
          <a:bodyPr wrap="none">
            <a:spAutoFit/>
          </a:bodyPr>
          <a:lstStyle/>
          <a:p>
            <a:r>
              <a:rPr lang="en-IN" dirty="0"/>
              <a:t>TMOD = 0x20;</a:t>
            </a:r>
          </a:p>
        </p:txBody>
      </p:sp>
    </p:spTree>
    <p:extLst>
      <p:ext uri="{BB962C8B-B14F-4D97-AF65-F5344CB8AC3E}">
        <p14:creationId xmlns:p14="http://schemas.microsoft.com/office/powerpoint/2010/main" val="265623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STEP 4</a:t>
            </a:r>
            <a:endParaRPr lang="en-IN" dirty="0">
              <a:solidFill>
                <a:srgbClr val="FF0000"/>
              </a:solidFill>
            </a:endParaRPr>
          </a:p>
        </p:txBody>
      </p:sp>
      <p:sp>
        <p:nvSpPr>
          <p:cNvPr id="3" name="Content Placeholder 2"/>
          <p:cNvSpPr>
            <a:spLocks noGrp="1"/>
          </p:cNvSpPr>
          <p:nvPr>
            <p:ph idx="1"/>
          </p:nvPr>
        </p:nvSpPr>
        <p:spPr/>
        <p:txBody>
          <a:bodyPr/>
          <a:lstStyle/>
          <a:p>
            <a:r>
              <a:rPr lang="en-IN" b="1" dirty="0" smtClean="0"/>
              <a:t>TR1 =1 // Enable the Timer</a:t>
            </a:r>
          </a:p>
          <a:p>
            <a:endParaRPr lang="en-US" b="1" dirty="0"/>
          </a:p>
          <a:p>
            <a:endParaRPr lang="en-US" b="1" dirty="0" smtClean="0"/>
          </a:p>
          <a:p>
            <a:pPr marL="139700" indent="0">
              <a:buNone/>
            </a:pPr>
            <a:r>
              <a:rPr lang="en-IN" dirty="0"/>
              <a:t>void UART_Init()</a:t>
            </a:r>
          </a:p>
          <a:p>
            <a:pPr marL="139700" indent="0">
              <a:buNone/>
            </a:pPr>
            <a:r>
              <a:rPr lang="en-IN" dirty="0"/>
              <a:t>{</a:t>
            </a:r>
          </a:p>
          <a:p>
            <a:pPr marL="139700" indent="0">
              <a:buNone/>
            </a:pPr>
            <a:r>
              <a:rPr lang="en-IN" dirty="0"/>
              <a:t>	TMOD = 0x20;    //Timer1, Mode2</a:t>
            </a:r>
          </a:p>
          <a:p>
            <a:pPr marL="139700" indent="0">
              <a:buNone/>
            </a:pPr>
            <a:r>
              <a:rPr lang="en-IN" dirty="0"/>
              <a:t>	TH1 = 0xFD;     //Baud Rate 9600bps</a:t>
            </a:r>
          </a:p>
          <a:p>
            <a:pPr marL="139700" indent="0">
              <a:buNone/>
            </a:pPr>
            <a:r>
              <a:rPr lang="en-IN" dirty="0"/>
              <a:t>	SCON = 0x50;	//Serial Mode1, Receive Enable</a:t>
            </a:r>
          </a:p>
          <a:p>
            <a:pPr marL="139700" indent="0">
              <a:buNone/>
            </a:pPr>
            <a:r>
              <a:rPr lang="en-IN" dirty="0"/>
              <a:t>	TR1 = 1;   	//Timer1 ON</a:t>
            </a:r>
          </a:p>
          <a:p>
            <a:pPr marL="139700" indent="0">
              <a:buNone/>
            </a:pPr>
            <a:r>
              <a:rPr lang="en-IN" dirty="0"/>
              <a:t>			</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026634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1700" y="445025"/>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b="1" dirty="0" smtClean="0">
                <a:solidFill>
                  <a:schemeClr val="tx2"/>
                </a:solidFill>
                <a:latin typeface="Fire sans extra"/>
              </a:rPr>
              <a:t>What You will learn Today?</a:t>
            </a:r>
          </a:p>
        </p:txBody>
      </p:sp>
      <p:sp>
        <p:nvSpPr>
          <p:cNvPr id="3" name="Content Placeholder 2"/>
          <p:cNvSpPr txBox="1">
            <a:spLocks/>
          </p:cNvSpPr>
          <p:nvPr/>
        </p:nvSpPr>
        <p:spPr>
          <a:xfrm>
            <a:off x="228600" y="1142416"/>
            <a:ext cx="7924800" cy="235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Introduction to UART</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How it works</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UART Transmit and Receive</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Introduction to SPI</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MCP3202 </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How to read ADC Data and Display in UART</a:t>
            </a:r>
          </a:p>
          <a:p>
            <a:pPr>
              <a:buFont typeface="Wingdings" pitchFamily="2" charset="2"/>
              <a:buChar char="ü"/>
            </a:pPr>
            <a:endParaRPr lang="en-US" sz="2000" b="1" dirty="0" smtClean="0">
              <a:solidFill>
                <a:srgbClr val="002060"/>
              </a:solidFill>
              <a:latin typeface="Roboto" panose="02000000000000000000" pitchFamily="2" charset="0"/>
              <a:ea typeface="Roboto" panose="02000000000000000000" pitchFamily="2" charset="0"/>
            </a:endParaRPr>
          </a:p>
          <a:p>
            <a:endParaRPr lang="en-US" sz="2000" b="1" dirty="0" smtClean="0">
              <a:solidFill>
                <a:srgbClr val="002060"/>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rgbClr val="002060"/>
              </a:solidFill>
              <a:latin typeface="Roboto" panose="02000000000000000000" pitchFamily="2" charset="0"/>
              <a:ea typeface="Roboto" panose="02000000000000000000" pitchFamily="2" charset="0"/>
            </a:endParaRPr>
          </a:p>
          <a:p>
            <a:endParaRPr lang="en-US" sz="2000" dirty="0" smtClean="0">
              <a:solidFill>
                <a:srgbClr val="00206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54190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4025"/>
            <a:ext cx="8520600" cy="572700"/>
          </a:xfrm>
        </p:spPr>
        <p:txBody>
          <a:bodyPr/>
          <a:lstStyle/>
          <a:p>
            <a:r>
              <a:rPr lang="en-US" dirty="0" smtClean="0">
                <a:solidFill>
                  <a:srgbClr val="FF0000"/>
                </a:solidFill>
              </a:rPr>
              <a:t>Transmit a  </a:t>
            </a:r>
            <a:r>
              <a:rPr lang="en-US" dirty="0">
                <a:solidFill>
                  <a:srgbClr val="FF0000"/>
                </a:solidFill>
              </a:rPr>
              <a:t>S</a:t>
            </a:r>
            <a:r>
              <a:rPr lang="en-US" dirty="0" smtClean="0">
                <a:solidFill>
                  <a:srgbClr val="FF0000"/>
                </a:solidFill>
              </a:rPr>
              <a:t>ingle Character</a:t>
            </a:r>
            <a:endParaRPr lang="en-IN" dirty="0">
              <a:solidFill>
                <a:srgbClr val="FF0000"/>
              </a:solidFill>
            </a:endParaRPr>
          </a:p>
        </p:txBody>
      </p:sp>
      <p:sp>
        <p:nvSpPr>
          <p:cNvPr id="3" name="Content Placeholder 2"/>
          <p:cNvSpPr>
            <a:spLocks noGrp="1"/>
          </p:cNvSpPr>
          <p:nvPr>
            <p:ph idx="1"/>
          </p:nvPr>
        </p:nvSpPr>
        <p:spPr>
          <a:xfrm>
            <a:off x="311700" y="672032"/>
            <a:ext cx="8520600" cy="3416400"/>
          </a:xfrm>
        </p:spPr>
        <p:txBody>
          <a:bodyPr/>
          <a:lstStyle/>
          <a:p>
            <a:pPr marL="139700" indent="0">
              <a:buNone/>
            </a:pPr>
            <a:r>
              <a:rPr lang="en-IN" smtClean="0"/>
              <a:t>void UART_TxChar(char Data)</a:t>
            </a:r>
          </a:p>
          <a:p>
            <a:pPr marL="139700" indent="0">
              <a:buNone/>
            </a:pPr>
            <a:r>
              <a:rPr lang="en-IN" smtClean="0"/>
              <a:t>{</a:t>
            </a:r>
          </a:p>
          <a:p>
            <a:pPr marL="139700" indent="0">
              <a:buNone/>
            </a:pPr>
            <a:r>
              <a:rPr lang="en-IN" smtClean="0"/>
              <a:t>	SBUF = Data;  // DATA MOVED  TO SERIAL BUFFER</a:t>
            </a:r>
          </a:p>
          <a:p>
            <a:pPr marL="139700" indent="0">
              <a:buNone/>
            </a:pPr>
            <a:r>
              <a:rPr lang="en-IN" smtClean="0"/>
              <a:t>	while (TI==0);</a:t>
            </a:r>
          </a:p>
          <a:p>
            <a:pPr marL="139700" indent="0">
              <a:buNone/>
            </a:pPr>
            <a:r>
              <a:rPr lang="en-IN" smtClean="0"/>
              <a:t>                   TI = 0;</a:t>
            </a:r>
          </a:p>
          <a:p>
            <a:pPr marL="139700" indent="0">
              <a:buNone/>
            </a:pPr>
            <a:r>
              <a:rPr lang="en-IN" smtClean="0"/>
              <a:t>}</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311700" y="2104472"/>
            <a:ext cx="7297168" cy="1724266"/>
          </a:xfrm>
          <a:prstGeom prst="rect">
            <a:avLst/>
          </a:prstGeom>
        </p:spPr>
      </p:pic>
      <p:pic>
        <p:nvPicPr>
          <p:cNvPr id="6" name="Picture 5"/>
          <p:cNvPicPr>
            <a:picLocks noChangeAspect="1"/>
          </p:cNvPicPr>
          <p:nvPr/>
        </p:nvPicPr>
        <p:blipFill>
          <a:blip r:embed="rId3"/>
          <a:stretch>
            <a:fillRect/>
          </a:stretch>
        </p:blipFill>
        <p:spPr>
          <a:xfrm>
            <a:off x="397437" y="2556973"/>
            <a:ext cx="7125694" cy="2543530"/>
          </a:xfrm>
          <a:prstGeom prst="rect">
            <a:avLst/>
          </a:prstGeom>
        </p:spPr>
      </p:pic>
    </p:spTree>
    <p:extLst>
      <p:ext uri="{BB962C8B-B14F-4D97-AF65-F5344CB8AC3E}">
        <p14:creationId xmlns:p14="http://schemas.microsoft.com/office/powerpoint/2010/main" val="26168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719" y="401782"/>
            <a:ext cx="8520600" cy="3416400"/>
          </a:xfrm>
        </p:spPr>
        <p:txBody>
          <a:bodyPr/>
          <a:lstStyle/>
          <a:p>
            <a:pPr marL="139700" indent="0">
              <a:buNone/>
            </a:pPr>
            <a:r>
              <a:rPr lang="en-IN" sz="1000" b="1" dirty="0">
                <a:solidFill>
                  <a:schemeClr val="tx1"/>
                </a:solidFill>
              </a:rPr>
              <a:t>#include &lt;reg51.h&gt; //Define 8051 Registers</a:t>
            </a:r>
          </a:p>
          <a:p>
            <a:pPr marL="139700" indent="0">
              <a:buNone/>
            </a:pPr>
            <a:endParaRPr lang="en-IN" sz="1000" b="1" dirty="0">
              <a:solidFill>
                <a:schemeClr val="tx1"/>
              </a:solidFill>
            </a:endParaRPr>
          </a:p>
          <a:p>
            <a:pPr marL="139700" indent="0">
              <a:buNone/>
            </a:pPr>
            <a:r>
              <a:rPr lang="en-IN" sz="1000" b="1" dirty="0">
                <a:solidFill>
                  <a:schemeClr val="tx1"/>
                </a:solidFill>
              </a:rPr>
              <a:t>void UART_Init();</a:t>
            </a:r>
          </a:p>
          <a:p>
            <a:pPr marL="139700" indent="0">
              <a:buNone/>
            </a:pPr>
            <a:r>
              <a:rPr lang="en-IN" sz="1000" b="1" dirty="0">
                <a:solidFill>
                  <a:schemeClr val="tx1"/>
                </a:solidFill>
              </a:rPr>
              <a:t>void </a:t>
            </a:r>
            <a:r>
              <a:rPr lang="en-IN" sz="1000" b="1" dirty="0" err="1">
                <a:solidFill>
                  <a:schemeClr val="tx1"/>
                </a:solidFill>
              </a:rPr>
              <a:t>UART_TxChar</a:t>
            </a:r>
            <a:r>
              <a:rPr lang="en-IN" sz="1000" b="1" dirty="0">
                <a:solidFill>
                  <a:schemeClr val="tx1"/>
                </a:solidFill>
              </a:rPr>
              <a:t>(char);</a:t>
            </a:r>
          </a:p>
          <a:p>
            <a:pPr marL="139700" indent="0">
              <a:buNone/>
            </a:pPr>
            <a:r>
              <a:rPr lang="en-IN" sz="1000" b="1" dirty="0">
                <a:solidFill>
                  <a:schemeClr val="tx1"/>
                </a:solidFill>
              </a:rPr>
              <a:t>void </a:t>
            </a:r>
            <a:r>
              <a:rPr lang="en-IN" sz="1000" b="1" dirty="0" err="1">
                <a:solidFill>
                  <a:schemeClr val="tx1"/>
                </a:solidFill>
              </a:rPr>
              <a:t>UART_SendString</a:t>
            </a:r>
            <a:r>
              <a:rPr lang="en-IN" sz="1000" b="1" dirty="0">
                <a:solidFill>
                  <a:schemeClr val="tx1"/>
                </a:solidFill>
              </a:rPr>
              <a:t>(char *);</a:t>
            </a:r>
          </a:p>
          <a:p>
            <a:pPr marL="139700" indent="0">
              <a:buNone/>
            </a:pPr>
            <a:endParaRPr lang="en-IN" sz="1000" b="1" dirty="0">
              <a:solidFill>
                <a:schemeClr val="tx1"/>
              </a:solidFill>
            </a:endParaRPr>
          </a:p>
          <a:p>
            <a:pPr marL="139700" indent="0">
              <a:buNone/>
            </a:pPr>
            <a:r>
              <a:rPr lang="en-IN" sz="1000" b="1" dirty="0" smtClean="0">
                <a:solidFill>
                  <a:schemeClr val="tx1"/>
                </a:solidFill>
              </a:rPr>
              <a:t>void </a:t>
            </a:r>
            <a:r>
              <a:rPr lang="en-IN" sz="1000" b="1" dirty="0">
                <a:solidFill>
                  <a:schemeClr val="tx1"/>
                </a:solidFill>
              </a:rPr>
              <a:t>UART_Init()</a:t>
            </a:r>
          </a:p>
          <a:p>
            <a:pPr marL="139700" indent="0">
              <a:buNone/>
            </a:pPr>
            <a:r>
              <a:rPr lang="en-IN" sz="1000" b="1" dirty="0">
                <a:solidFill>
                  <a:schemeClr val="tx1"/>
                </a:solidFill>
              </a:rPr>
              <a:t>{</a:t>
            </a:r>
          </a:p>
          <a:p>
            <a:pPr marL="139700" indent="0">
              <a:buNone/>
            </a:pPr>
            <a:r>
              <a:rPr lang="en-IN" sz="1000" b="1" dirty="0">
                <a:solidFill>
                  <a:schemeClr val="tx1"/>
                </a:solidFill>
              </a:rPr>
              <a:t>	TMOD = 0x20;    //Timer1, Mode2</a:t>
            </a:r>
          </a:p>
          <a:p>
            <a:pPr marL="139700" indent="0">
              <a:buNone/>
            </a:pPr>
            <a:r>
              <a:rPr lang="en-IN" sz="1000" b="1" dirty="0">
                <a:solidFill>
                  <a:schemeClr val="tx1"/>
                </a:solidFill>
              </a:rPr>
              <a:t>	TH1 = 0xFD;     //Baud Rate 9600bps</a:t>
            </a:r>
          </a:p>
          <a:p>
            <a:pPr marL="139700" indent="0">
              <a:buNone/>
            </a:pPr>
            <a:r>
              <a:rPr lang="en-IN" sz="1000" b="1" dirty="0">
                <a:solidFill>
                  <a:schemeClr val="tx1"/>
                </a:solidFill>
              </a:rPr>
              <a:t>	SCON = 0x50;	//Serial Mode1, Receive Enable</a:t>
            </a:r>
          </a:p>
          <a:p>
            <a:pPr marL="139700" indent="0">
              <a:buNone/>
            </a:pPr>
            <a:r>
              <a:rPr lang="en-IN" sz="1000" b="1" dirty="0">
                <a:solidFill>
                  <a:schemeClr val="tx1"/>
                </a:solidFill>
              </a:rPr>
              <a:t>	TR1 = 1;   	//Timer1 ON</a:t>
            </a:r>
          </a:p>
          <a:p>
            <a:pPr marL="139700" indent="0">
              <a:buNone/>
            </a:pPr>
            <a:r>
              <a:rPr lang="en-IN" sz="1000" b="1" dirty="0">
                <a:solidFill>
                  <a:schemeClr val="tx1"/>
                </a:solidFill>
              </a:rPr>
              <a:t>			</a:t>
            </a:r>
          </a:p>
          <a:p>
            <a:pPr marL="139700" indent="0">
              <a:buNone/>
            </a:pPr>
            <a:r>
              <a:rPr lang="en-IN" sz="1000" b="1" dirty="0">
                <a:solidFill>
                  <a:schemeClr val="tx1"/>
                </a:solidFill>
              </a:rPr>
              <a:t>}</a:t>
            </a:r>
          </a:p>
          <a:p>
            <a:pPr marL="139700" indent="0">
              <a:buNone/>
            </a:pPr>
            <a:endParaRPr lang="en-IN" sz="1000" b="1" dirty="0">
              <a:solidFill>
                <a:schemeClr val="tx1"/>
              </a:solidFill>
            </a:endParaRPr>
          </a:p>
          <a:p>
            <a:pPr marL="139700" indent="0">
              <a:buNone/>
            </a:pPr>
            <a:r>
              <a:rPr lang="en-IN" sz="1000" b="1" dirty="0">
                <a:solidFill>
                  <a:schemeClr val="tx1"/>
                </a:solidFill>
              </a:rPr>
              <a:t>void </a:t>
            </a:r>
            <a:r>
              <a:rPr lang="en-IN" sz="1000" b="1" dirty="0" err="1">
                <a:solidFill>
                  <a:schemeClr val="tx1"/>
                </a:solidFill>
              </a:rPr>
              <a:t>UART_TxChar</a:t>
            </a:r>
            <a:r>
              <a:rPr lang="en-IN" sz="1000" b="1" dirty="0">
                <a:solidFill>
                  <a:schemeClr val="tx1"/>
                </a:solidFill>
              </a:rPr>
              <a:t>(char Data)</a:t>
            </a:r>
          </a:p>
          <a:p>
            <a:pPr marL="139700" indent="0">
              <a:buNone/>
            </a:pPr>
            <a:r>
              <a:rPr lang="en-IN" sz="1000" b="1" dirty="0">
                <a:solidFill>
                  <a:schemeClr val="tx1"/>
                </a:solidFill>
              </a:rPr>
              <a:t>{</a:t>
            </a:r>
          </a:p>
          <a:p>
            <a:pPr marL="139700" indent="0">
              <a:buNone/>
            </a:pPr>
            <a:r>
              <a:rPr lang="en-IN" sz="1000" b="1" dirty="0">
                <a:solidFill>
                  <a:schemeClr val="tx1"/>
                </a:solidFill>
              </a:rPr>
              <a:t>	SBUF = Data;  // DATA MOVED  TO SERIAL BUFFER</a:t>
            </a:r>
          </a:p>
          <a:p>
            <a:pPr marL="139700" indent="0">
              <a:buNone/>
            </a:pPr>
            <a:r>
              <a:rPr lang="en-IN" sz="1000" b="1" dirty="0">
                <a:solidFill>
                  <a:schemeClr val="tx1"/>
                </a:solidFill>
              </a:rPr>
              <a:t>	while (TI==0);</a:t>
            </a:r>
          </a:p>
          <a:p>
            <a:pPr marL="139700" indent="0">
              <a:buNone/>
            </a:pPr>
            <a:r>
              <a:rPr lang="en-IN" sz="1000" b="1" dirty="0">
                <a:solidFill>
                  <a:schemeClr val="tx1"/>
                </a:solidFill>
              </a:rPr>
              <a:t>    TI = 0;</a:t>
            </a:r>
          </a:p>
          <a:p>
            <a:pPr marL="139700" indent="0">
              <a:buNone/>
            </a:pPr>
            <a:r>
              <a:rPr lang="en-IN" sz="1000" b="1" dirty="0">
                <a:solidFill>
                  <a:schemeClr val="tx1"/>
                </a:solidFill>
              </a:rPr>
              <a:t>}</a:t>
            </a:r>
          </a:p>
          <a:p>
            <a:pPr marL="139700" indent="0">
              <a:buNone/>
            </a:pPr>
            <a:endParaRPr lang="en-IN" sz="1000" b="1" dirty="0">
              <a:solidFill>
                <a:schemeClr val="tx1"/>
              </a:solidFill>
            </a:endParaRPr>
          </a:p>
          <a:p>
            <a:pPr marL="139700" indent="0">
              <a:buNone/>
            </a:pPr>
            <a:r>
              <a:rPr lang="en-IN" sz="1000" b="1" dirty="0">
                <a:solidFill>
                  <a:schemeClr val="tx1"/>
                </a:solidFill>
              </a:rPr>
              <a:t>void </a:t>
            </a:r>
            <a:r>
              <a:rPr lang="en-IN" sz="1000" b="1" dirty="0" err="1">
                <a:solidFill>
                  <a:schemeClr val="tx1"/>
                </a:solidFill>
              </a:rPr>
              <a:t>UART_SendString</a:t>
            </a:r>
            <a:r>
              <a:rPr lang="en-IN" sz="1000" b="1" dirty="0">
                <a:solidFill>
                  <a:schemeClr val="tx1"/>
                </a:solidFill>
              </a:rPr>
              <a:t>(char *</a:t>
            </a:r>
            <a:r>
              <a:rPr lang="en-IN" sz="1000" b="1" dirty="0" err="1">
                <a:solidFill>
                  <a:schemeClr val="tx1"/>
                </a:solidFill>
              </a:rPr>
              <a:t>str</a:t>
            </a:r>
            <a:r>
              <a:rPr lang="en-IN" sz="1000" b="1" dirty="0">
                <a:solidFill>
                  <a:schemeClr val="tx1"/>
                </a:solidFill>
              </a:rPr>
              <a:t>)</a:t>
            </a:r>
          </a:p>
          <a:p>
            <a:pPr marL="139700" indent="0">
              <a:buNone/>
            </a:pPr>
            <a:r>
              <a:rPr lang="en-IN" sz="1000" b="1" dirty="0">
                <a:solidFill>
                  <a:schemeClr val="tx1"/>
                </a:solidFill>
              </a:rPr>
              <a:t>{</a:t>
            </a:r>
          </a:p>
          <a:p>
            <a:pPr marL="139700" indent="0">
              <a:buNone/>
            </a:pPr>
            <a:r>
              <a:rPr lang="en-IN" sz="1000" b="1" dirty="0">
                <a:solidFill>
                  <a:schemeClr val="tx1"/>
                </a:solidFill>
              </a:rPr>
              <a:t>     </a:t>
            </a:r>
            <a:r>
              <a:rPr lang="en-IN" sz="1000" b="1" dirty="0" err="1">
                <a:solidFill>
                  <a:schemeClr val="tx1"/>
                </a:solidFill>
              </a:rPr>
              <a:t>int</a:t>
            </a:r>
            <a:r>
              <a:rPr lang="en-IN" sz="1000" b="1" dirty="0">
                <a:solidFill>
                  <a:schemeClr val="tx1"/>
                </a:solidFill>
              </a:rPr>
              <a:t> </a:t>
            </a:r>
            <a:r>
              <a:rPr lang="en-IN" sz="1000" b="1" dirty="0" err="1">
                <a:solidFill>
                  <a:schemeClr val="tx1"/>
                </a:solidFill>
              </a:rPr>
              <a:t>i</a:t>
            </a:r>
            <a:r>
              <a:rPr lang="en-IN" sz="1000" b="1" dirty="0">
                <a:solidFill>
                  <a:schemeClr val="tx1"/>
                </a:solidFill>
              </a:rPr>
              <a:t>;</a:t>
            </a:r>
          </a:p>
          <a:p>
            <a:pPr marL="139700" indent="0">
              <a:buNone/>
            </a:pPr>
            <a:r>
              <a:rPr lang="en-IN" sz="1000" b="1" dirty="0">
                <a:solidFill>
                  <a:schemeClr val="tx1"/>
                </a:solidFill>
              </a:rPr>
              <a:t>     for(</a:t>
            </a:r>
            <a:r>
              <a:rPr lang="en-IN" sz="1000" b="1" dirty="0" err="1">
                <a:solidFill>
                  <a:schemeClr val="tx1"/>
                </a:solidFill>
              </a:rPr>
              <a:t>i</a:t>
            </a:r>
            <a:r>
              <a:rPr lang="en-IN" sz="1000" b="1" dirty="0">
                <a:solidFill>
                  <a:schemeClr val="tx1"/>
                </a:solidFill>
              </a:rPr>
              <a:t>=0;str[</a:t>
            </a:r>
            <a:r>
              <a:rPr lang="en-IN" sz="1000" b="1" dirty="0" err="1">
                <a:solidFill>
                  <a:schemeClr val="tx1"/>
                </a:solidFill>
              </a:rPr>
              <a:t>i</a:t>
            </a:r>
            <a:r>
              <a:rPr lang="en-IN" sz="1000" b="1" dirty="0">
                <a:solidFill>
                  <a:schemeClr val="tx1"/>
                </a:solidFill>
              </a:rPr>
              <a:t>]!=0;i++)</a:t>
            </a:r>
          </a:p>
          <a:p>
            <a:pPr marL="139700" indent="0">
              <a:buNone/>
            </a:pPr>
            <a:r>
              <a:rPr lang="en-IN" sz="1000" b="1" dirty="0">
                <a:solidFill>
                  <a:schemeClr val="tx1"/>
                </a:solidFill>
              </a:rPr>
              <a:t>		{</a:t>
            </a:r>
          </a:p>
          <a:p>
            <a:pPr marL="139700" indent="0">
              <a:buNone/>
            </a:pPr>
            <a:r>
              <a:rPr lang="en-IN" sz="1000" b="1" dirty="0">
                <a:solidFill>
                  <a:schemeClr val="tx1"/>
                </a:solidFill>
              </a:rPr>
              <a:t>         </a:t>
            </a:r>
            <a:r>
              <a:rPr lang="en-IN" sz="1000" b="1" dirty="0" err="1">
                <a:solidFill>
                  <a:schemeClr val="tx1"/>
                </a:solidFill>
              </a:rPr>
              <a:t>UART_TxChar</a:t>
            </a:r>
            <a:r>
              <a:rPr lang="en-IN" sz="1000" b="1" dirty="0">
                <a:solidFill>
                  <a:schemeClr val="tx1"/>
                </a:solidFill>
              </a:rPr>
              <a:t>(</a:t>
            </a:r>
            <a:r>
              <a:rPr lang="en-IN" sz="1000" b="1" dirty="0" err="1">
                <a:solidFill>
                  <a:schemeClr val="tx1"/>
                </a:solidFill>
              </a:rPr>
              <a:t>str</a:t>
            </a:r>
            <a:r>
              <a:rPr lang="en-IN" sz="1000" b="1" dirty="0">
                <a:solidFill>
                  <a:schemeClr val="tx1"/>
                </a:solidFill>
              </a:rPr>
              <a:t>[</a:t>
            </a:r>
            <a:r>
              <a:rPr lang="en-IN" sz="1000" b="1" dirty="0" err="1">
                <a:solidFill>
                  <a:schemeClr val="tx1"/>
                </a:solidFill>
              </a:rPr>
              <a:t>i</a:t>
            </a:r>
            <a:r>
              <a:rPr lang="en-IN" sz="1000" b="1" dirty="0">
                <a:solidFill>
                  <a:schemeClr val="tx1"/>
                </a:solidFill>
              </a:rPr>
              <a:t>]);</a:t>
            </a:r>
          </a:p>
          <a:p>
            <a:pPr marL="139700" indent="0">
              <a:buNone/>
            </a:pPr>
            <a:r>
              <a:rPr lang="en-IN" sz="1000" b="1" dirty="0">
                <a:solidFill>
                  <a:schemeClr val="tx1"/>
                </a:solidFill>
              </a:rPr>
              <a:t>    }</a:t>
            </a:r>
          </a:p>
          <a:p>
            <a:pPr marL="139700" indent="0">
              <a:buNone/>
            </a:pPr>
            <a:r>
              <a:rPr lang="en-IN" sz="1000" b="1" dirty="0">
                <a:solidFill>
                  <a:schemeClr val="tx1"/>
                </a:solidFill>
              </a:rPr>
              <a:t>}</a:t>
            </a:r>
          </a:p>
          <a:p>
            <a:pPr marL="139700" indent="0">
              <a:buNone/>
            </a:pPr>
            <a:endParaRPr lang="en-IN" sz="1000" b="1" dirty="0">
              <a:solidFill>
                <a:schemeClr val="tx1"/>
              </a:solidFill>
            </a:endParaRPr>
          </a:p>
          <a:p>
            <a:pPr marL="139700" indent="0">
              <a:buNone/>
            </a:pPr>
            <a:endParaRPr lang="en-IN" sz="1000" b="1" dirty="0">
              <a:solidFill>
                <a:schemeClr val="tx1"/>
              </a:solidFill>
            </a:endParaRPr>
          </a:p>
          <a:p>
            <a:pPr marL="139700" indent="0">
              <a:buNone/>
            </a:pPr>
            <a:endParaRPr lang="en-IN" sz="1000" b="1" dirty="0">
              <a:solidFill>
                <a:schemeClr val="tx1"/>
              </a:solidFill>
            </a:endParaRPr>
          </a:p>
        </p:txBody>
      </p:sp>
      <p:sp>
        <p:nvSpPr>
          <p:cNvPr id="5" name="Title 1"/>
          <p:cNvSpPr>
            <a:spLocks noGrp="1"/>
          </p:cNvSpPr>
          <p:nvPr>
            <p:ph type="title"/>
          </p:nvPr>
        </p:nvSpPr>
        <p:spPr>
          <a:xfrm>
            <a:off x="214719" y="-286350"/>
            <a:ext cx="8520600" cy="572700"/>
          </a:xfrm>
        </p:spPr>
        <p:txBody>
          <a:bodyPr/>
          <a:lstStyle/>
          <a:p>
            <a:r>
              <a:rPr lang="en-US" dirty="0" smtClean="0">
                <a:solidFill>
                  <a:srgbClr val="FF0000"/>
                </a:solidFill>
              </a:rPr>
              <a:t>UART Transmit</a:t>
            </a:r>
            <a:endParaRPr lang="en-IN" dirty="0">
              <a:solidFill>
                <a:srgbClr val="FF0000"/>
              </a:solidFill>
            </a:endParaRPr>
          </a:p>
        </p:txBody>
      </p:sp>
    </p:spTree>
    <p:extLst>
      <p:ext uri="{BB962C8B-B14F-4D97-AF65-F5344CB8AC3E}">
        <p14:creationId xmlns:p14="http://schemas.microsoft.com/office/powerpoint/2010/main" val="3611215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39700" indent="0">
              <a:buNone/>
            </a:pPr>
            <a:r>
              <a:rPr lang="en-IN" dirty="0"/>
              <a:t>void main()</a:t>
            </a:r>
          </a:p>
          <a:p>
            <a:pPr marL="139700" indent="0">
              <a:buNone/>
            </a:pPr>
            <a:r>
              <a:rPr lang="en-IN" dirty="0"/>
              <a:t>{</a:t>
            </a:r>
          </a:p>
          <a:p>
            <a:pPr marL="139700" indent="0">
              <a:buNone/>
            </a:pPr>
            <a:r>
              <a:rPr lang="en-IN" dirty="0"/>
              <a:t>	UART_Init</a:t>
            </a:r>
            <a:r>
              <a:rPr lang="en-IN" dirty="0" smtClean="0"/>
              <a:t>();/* </a:t>
            </a:r>
            <a:r>
              <a:rPr lang="en-IN" dirty="0"/>
              <a:t>initialize UART </a:t>
            </a:r>
            <a:r>
              <a:rPr lang="en-IN" dirty="0" err="1"/>
              <a:t>Tx</a:t>
            </a:r>
            <a:r>
              <a:rPr lang="en-IN" dirty="0"/>
              <a:t>=P3^0 and Rx=P3^1 */</a:t>
            </a:r>
          </a:p>
          <a:p>
            <a:pPr marL="139700" indent="0">
              <a:buNone/>
            </a:pPr>
            <a:r>
              <a:rPr lang="en-IN" dirty="0"/>
              <a:t>	</a:t>
            </a:r>
          </a:p>
          <a:p>
            <a:pPr marL="139700" indent="0">
              <a:buNone/>
            </a:pPr>
            <a:r>
              <a:rPr lang="en-IN" dirty="0"/>
              <a:t>	while(1)</a:t>
            </a:r>
          </a:p>
          <a:p>
            <a:pPr marL="139700" indent="0">
              <a:buNone/>
            </a:pPr>
            <a:r>
              <a:rPr lang="en-IN" dirty="0"/>
              <a:t>	{</a:t>
            </a:r>
          </a:p>
          <a:p>
            <a:pPr marL="139700" indent="0">
              <a:buNone/>
            </a:pPr>
            <a:r>
              <a:rPr lang="en-IN" dirty="0"/>
              <a:t>		</a:t>
            </a:r>
            <a:r>
              <a:rPr lang="en-IN" dirty="0" err="1"/>
              <a:t>UART_SendString</a:t>
            </a:r>
            <a:r>
              <a:rPr lang="en-IN" dirty="0"/>
              <a:t>("Hello World!\n\r");</a:t>
            </a:r>
          </a:p>
          <a:p>
            <a:pPr marL="139700" indent="0">
              <a:buNone/>
            </a:pPr>
            <a:r>
              <a:rPr lang="en-IN" dirty="0"/>
              <a:t> }</a:t>
            </a:r>
          </a:p>
          <a:p>
            <a:pPr marL="139700" indent="0">
              <a:buNone/>
            </a:pPr>
            <a:r>
              <a:rPr lang="en-IN" dirty="0"/>
              <a:t>}</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04830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8715"/>
            <a:ext cx="8520600" cy="572700"/>
          </a:xfrm>
        </p:spPr>
        <p:txBody>
          <a:bodyPr/>
          <a:lstStyle/>
          <a:p>
            <a:r>
              <a:rPr lang="en-US" dirty="0" smtClean="0">
                <a:solidFill>
                  <a:schemeClr val="tx2"/>
                </a:solidFill>
              </a:rPr>
              <a:t>UART Transmit and Receive</a:t>
            </a:r>
            <a:endParaRPr lang="en-IN" dirty="0">
              <a:solidFill>
                <a:schemeClr val="tx2"/>
              </a:solidFill>
            </a:endParaRPr>
          </a:p>
        </p:txBody>
      </p:sp>
      <p:sp>
        <p:nvSpPr>
          <p:cNvPr id="3" name="Content Placeholder 2"/>
          <p:cNvSpPr>
            <a:spLocks noGrp="1"/>
          </p:cNvSpPr>
          <p:nvPr>
            <p:ph idx="1"/>
          </p:nvPr>
        </p:nvSpPr>
        <p:spPr>
          <a:xfrm>
            <a:off x="249355" y="854602"/>
            <a:ext cx="8520600" cy="3416400"/>
          </a:xfrm>
        </p:spPr>
        <p:txBody>
          <a:bodyPr/>
          <a:lstStyle/>
          <a:p>
            <a:pPr marL="139700" indent="0">
              <a:buNone/>
            </a:pPr>
            <a:r>
              <a:rPr lang="en-IN" sz="1000" b="1" dirty="0"/>
              <a:t>#include &lt;reg51.h</a:t>
            </a:r>
            <a:r>
              <a:rPr lang="en-IN" sz="1000" b="1" dirty="0" smtClean="0"/>
              <a:t>&gt;   </a:t>
            </a:r>
            <a:r>
              <a:rPr lang="en-IN" sz="1000" b="1" dirty="0"/>
              <a:t>/* include UART library */</a:t>
            </a:r>
          </a:p>
          <a:p>
            <a:pPr marL="139700" indent="0">
              <a:buNone/>
            </a:pPr>
            <a:r>
              <a:rPr lang="en-IN" sz="1000" b="1" dirty="0" smtClean="0"/>
              <a:t>void </a:t>
            </a:r>
            <a:r>
              <a:rPr lang="en-IN" sz="1000" b="1" dirty="0"/>
              <a:t>UART_Init();</a:t>
            </a:r>
          </a:p>
          <a:p>
            <a:pPr marL="139700" indent="0">
              <a:buNone/>
            </a:pPr>
            <a:r>
              <a:rPr lang="en-IN" sz="1000" b="1" dirty="0"/>
              <a:t>void </a:t>
            </a:r>
            <a:r>
              <a:rPr lang="en-IN" sz="1000" b="1" dirty="0" err="1"/>
              <a:t>UART_TxChar</a:t>
            </a:r>
            <a:r>
              <a:rPr lang="en-IN" sz="1000" b="1" dirty="0"/>
              <a:t>(char);</a:t>
            </a:r>
          </a:p>
          <a:p>
            <a:pPr marL="139700" indent="0">
              <a:buNone/>
            </a:pPr>
            <a:r>
              <a:rPr lang="en-IN" sz="1000" b="1" dirty="0"/>
              <a:t>char </a:t>
            </a:r>
            <a:r>
              <a:rPr lang="en-IN" sz="1000" b="1" dirty="0" err="1"/>
              <a:t>UART_RxChar</a:t>
            </a:r>
            <a:r>
              <a:rPr lang="en-IN" sz="1000" b="1" dirty="0"/>
              <a:t>();</a:t>
            </a:r>
          </a:p>
          <a:p>
            <a:pPr marL="139700" indent="0">
              <a:buNone/>
            </a:pPr>
            <a:r>
              <a:rPr lang="en-IN" sz="1000" b="1" dirty="0"/>
              <a:t>void </a:t>
            </a:r>
            <a:r>
              <a:rPr lang="en-IN" sz="1000" b="1" dirty="0" err="1"/>
              <a:t>UART_SendString</a:t>
            </a:r>
            <a:r>
              <a:rPr lang="en-IN" sz="1000" b="1" dirty="0"/>
              <a:t>(char *);</a:t>
            </a:r>
          </a:p>
          <a:p>
            <a:pPr marL="139700" indent="0">
              <a:buNone/>
            </a:pPr>
            <a:r>
              <a:rPr lang="en-IN" sz="1000" b="1" dirty="0" smtClean="0"/>
              <a:t>void </a:t>
            </a:r>
            <a:r>
              <a:rPr lang="en-IN" sz="1000" b="1" dirty="0"/>
              <a:t>UART_Init()</a:t>
            </a:r>
          </a:p>
          <a:p>
            <a:pPr marL="139700" indent="0">
              <a:buNone/>
            </a:pPr>
            <a:r>
              <a:rPr lang="en-IN" sz="1000" b="1" dirty="0"/>
              <a:t>{</a:t>
            </a:r>
          </a:p>
          <a:p>
            <a:pPr marL="139700" indent="0">
              <a:buNone/>
            </a:pPr>
            <a:r>
              <a:rPr lang="en-IN" sz="1000" b="1" dirty="0"/>
              <a:t>	TMOD = 0x20;</a:t>
            </a:r>
          </a:p>
          <a:p>
            <a:pPr marL="139700" indent="0">
              <a:buNone/>
            </a:pPr>
            <a:r>
              <a:rPr lang="en-IN" sz="1000" b="1" dirty="0"/>
              <a:t>	TH1 = 0xFD;</a:t>
            </a:r>
          </a:p>
          <a:p>
            <a:pPr marL="139700" indent="0">
              <a:buNone/>
            </a:pPr>
            <a:r>
              <a:rPr lang="en-IN" sz="1000" b="1" dirty="0"/>
              <a:t>	SCON = 0x50;</a:t>
            </a:r>
          </a:p>
          <a:p>
            <a:pPr marL="139700" indent="0">
              <a:buNone/>
            </a:pPr>
            <a:r>
              <a:rPr lang="en-IN" sz="1000" b="1" dirty="0"/>
              <a:t>	TR1 = 1;</a:t>
            </a:r>
          </a:p>
          <a:p>
            <a:pPr marL="139700" indent="0">
              <a:buNone/>
            </a:pPr>
            <a:r>
              <a:rPr lang="en-IN" sz="1000" b="1" dirty="0"/>
              <a:t>}</a:t>
            </a:r>
          </a:p>
          <a:p>
            <a:pPr marL="139700" indent="0">
              <a:buNone/>
            </a:pPr>
            <a:r>
              <a:rPr lang="en-IN" sz="1000" b="1" dirty="0" smtClean="0"/>
              <a:t>void </a:t>
            </a:r>
            <a:r>
              <a:rPr lang="en-IN" sz="1000" b="1" dirty="0" err="1"/>
              <a:t>UART_TxChar</a:t>
            </a:r>
            <a:r>
              <a:rPr lang="en-IN" sz="1000" b="1" dirty="0"/>
              <a:t>(char Data)</a:t>
            </a:r>
          </a:p>
          <a:p>
            <a:pPr marL="139700" indent="0">
              <a:buNone/>
            </a:pPr>
            <a:r>
              <a:rPr lang="en-IN" sz="1000" b="1" dirty="0"/>
              <a:t>{</a:t>
            </a:r>
          </a:p>
          <a:p>
            <a:pPr marL="139700" indent="0">
              <a:buNone/>
            </a:pPr>
            <a:r>
              <a:rPr lang="en-IN" sz="1000" b="1" dirty="0"/>
              <a:t>	SBUF = Data;</a:t>
            </a:r>
          </a:p>
          <a:p>
            <a:pPr marL="139700" indent="0">
              <a:buNone/>
            </a:pPr>
            <a:r>
              <a:rPr lang="en-IN" sz="1000" b="1" dirty="0"/>
              <a:t>	while (TI==0);</a:t>
            </a:r>
          </a:p>
          <a:p>
            <a:pPr marL="139700" indent="0">
              <a:buNone/>
            </a:pPr>
            <a:r>
              <a:rPr lang="en-IN" sz="1000" b="1" dirty="0"/>
              <a:t>	TI = 0;</a:t>
            </a:r>
          </a:p>
          <a:p>
            <a:pPr marL="139700" indent="0">
              <a:buNone/>
            </a:pPr>
            <a:r>
              <a:rPr lang="en-IN" sz="1000" b="1" dirty="0"/>
              <a:t>}</a:t>
            </a:r>
          </a:p>
          <a:p>
            <a:pPr marL="139700" indent="0">
              <a:buNone/>
            </a:pPr>
            <a:r>
              <a:rPr lang="en-IN" sz="1000" b="1" dirty="0" smtClean="0"/>
              <a:t>char </a:t>
            </a:r>
            <a:r>
              <a:rPr lang="en-IN" sz="1000" b="1" dirty="0" err="1"/>
              <a:t>UART_RxChar</a:t>
            </a:r>
            <a:r>
              <a:rPr lang="en-IN" sz="1000" b="1" dirty="0"/>
              <a:t>()</a:t>
            </a:r>
          </a:p>
          <a:p>
            <a:pPr marL="139700" indent="0">
              <a:buNone/>
            </a:pPr>
            <a:r>
              <a:rPr lang="en-IN" sz="1000" b="1" dirty="0"/>
              <a:t>{</a:t>
            </a:r>
          </a:p>
          <a:p>
            <a:pPr marL="139700" indent="0">
              <a:buNone/>
            </a:pPr>
            <a:r>
              <a:rPr lang="en-IN" sz="1000" b="1" dirty="0"/>
              <a:t>	char </a:t>
            </a:r>
            <a:r>
              <a:rPr lang="en-IN" sz="1000" b="1" dirty="0" err="1"/>
              <a:t>dat</a:t>
            </a:r>
            <a:r>
              <a:rPr lang="en-IN" sz="1000" b="1" dirty="0"/>
              <a:t>;</a:t>
            </a:r>
          </a:p>
          <a:p>
            <a:pPr marL="139700" indent="0">
              <a:buNone/>
            </a:pPr>
            <a:r>
              <a:rPr lang="en-IN" sz="1000" b="1" dirty="0"/>
              <a:t>	while (RI==0);</a:t>
            </a:r>
          </a:p>
          <a:p>
            <a:pPr marL="139700" indent="0">
              <a:buNone/>
            </a:pPr>
            <a:r>
              <a:rPr lang="en-IN" sz="1000" b="1" dirty="0"/>
              <a:t>	RI = 0;</a:t>
            </a:r>
          </a:p>
          <a:p>
            <a:pPr marL="139700" indent="0">
              <a:buNone/>
            </a:pPr>
            <a:r>
              <a:rPr lang="en-IN" sz="1000" b="1" dirty="0"/>
              <a:t>	</a:t>
            </a:r>
            <a:r>
              <a:rPr lang="en-IN" sz="1000" b="1" dirty="0" err="1"/>
              <a:t>dat</a:t>
            </a:r>
            <a:r>
              <a:rPr lang="en-IN" sz="1000" b="1" dirty="0"/>
              <a:t> = SBUF;</a:t>
            </a:r>
          </a:p>
          <a:p>
            <a:pPr marL="139700" indent="0">
              <a:buNone/>
            </a:pPr>
            <a:r>
              <a:rPr lang="en-IN" sz="1000" b="1" dirty="0"/>
              <a:t>	return(</a:t>
            </a:r>
            <a:r>
              <a:rPr lang="en-IN" sz="1000" b="1" dirty="0" err="1"/>
              <a:t>dat</a:t>
            </a:r>
            <a:r>
              <a:rPr lang="en-IN" sz="1000" b="1" dirty="0"/>
              <a:t>);</a:t>
            </a:r>
          </a:p>
          <a:p>
            <a:pPr marL="139700" indent="0">
              <a:buNone/>
            </a:pPr>
            <a:r>
              <a:rPr lang="en-IN" sz="1000" b="1" dirty="0"/>
              <a:t>}</a:t>
            </a:r>
          </a:p>
        </p:txBody>
      </p:sp>
    </p:spTree>
    <p:extLst>
      <p:ext uri="{BB962C8B-B14F-4D97-AF65-F5344CB8AC3E}">
        <p14:creationId xmlns:p14="http://schemas.microsoft.com/office/powerpoint/2010/main" val="4165519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1788"/>
            <a:ext cx="8520600" cy="572700"/>
          </a:xfrm>
        </p:spPr>
        <p:txBody>
          <a:bodyPr/>
          <a:lstStyle/>
          <a:p>
            <a:r>
              <a:rPr lang="en-US" dirty="0">
                <a:solidFill>
                  <a:schemeClr val="tx2"/>
                </a:solidFill>
              </a:rPr>
              <a:t>UART Transmit and Receive</a:t>
            </a:r>
            <a:endParaRPr lang="en-IN" dirty="0"/>
          </a:p>
        </p:txBody>
      </p:sp>
      <p:sp>
        <p:nvSpPr>
          <p:cNvPr id="3" name="Content Placeholder 2"/>
          <p:cNvSpPr>
            <a:spLocks noGrp="1"/>
          </p:cNvSpPr>
          <p:nvPr>
            <p:ph idx="1"/>
          </p:nvPr>
        </p:nvSpPr>
        <p:spPr>
          <a:xfrm>
            <a:off x="311700" y="889238"/>
            <a:ext cx="8520600" cy="3416400"/>
          </a:xfrm>
        </p:spPr>
        <p:txBody>
          <a:bodyPr/>
          <a:lstStyle/>
          <a:p>
            <a:pPr marL="139700" indent="0">
              <a:buNone/>
            </a:pPr>
            <a:r>
              <a:rPr lang="en-IN" sz="1000" b="1" dirty="0"/>
              <a:t>void </a:t>
            </a:r>
            <a:r>
              <a:rPr lang="en-IN" sz="1000" b="1" dirty="0" err="1"/>
              <a:t>UART_SendString</a:t>
            </a:r>
            <a:r>
              <a:rPr lang="en-IN" sz="1000" b="1" dirty="0"/>
              <a:t>(char *</a:t>
            </a:r>
            <a:r>
              <a:rPr lang="en-IN" sz="1000" b="1" dirty="0" err="1"/>
              <a:t>str</a:t>
            </a:r>
            <a:r>
              <a:rPr lang="en-IN" sz="1000" b="1" dirty="0"/>
              <a:t>)</a:t>
            </a:r>
          </a:p>
          <a:p>
            <a:pPr marL="139700" indent="0">
              <a:buNone/>
            </a:pPr>
            <a:r>
              <a:rPr lang="en-IN" sz="1000" b="1" dirty="0"/>
              <a:t>{</a:t>
            </a:r>
          </a:p>
          <a:p>
            <a:pPr marL="139700" indent="0">
              <a:buNone/>
            </a:pPr>
            <a:r>
              <a:rPr lang="en-IN" sz="1000" b="1" dirty="0"/>
              <a:t>     </a:t>
            </a:r>
            <a:r>
              <a:rPr lang="en-IN" sz="1000" b="1" dirty="0" err="1"/>
              <a:t>int</a:t>
            </a:r>
            <a:r>
              <a:rPr lang="en-IN" sz="1000" b="1" dirty="0"/>
              <a:t> </a:t>
            </a:r>
            <a:r>
              <a:rPr lang="en-IN" sz="1000" b="1" dirty="0" err="1"/>
              <a:t>i</a:t>
            </a:r>
            <a:r>
              <a:rPr lang="en-IN" sz="1000" b="1" dirty="0"/>
              <a:t>;</a:t>
            </a:r>
          </a:p>
          <a:p>
            <a:pPr marL="139700" indent="0">
              <a:buNone/>
            </a:pPr>
            <a:r>
              <a:rPr lang="en-IN" sz="1000" b="1" dirty="0"/>
              <a:t>     for(</a:t>
            </a:r>
            <a:r>
              <a:rPr lang="en-IN" sz="1000" b="1" dirty="0" err="1"/>
              <a:t>i</a:t>
            </a:r>
            <a:r>
              <a:rPr lang="en-IN" sz="1000" b="1" dirty="0"/>
              <a:t>=0;str[</a:t>
            </a:r>
            <a:r>
              <a:rPr lang="en-IN" sz="1000" b="1" dirty="0" err="1"/>
              <a:t>i</a:t>
            </a:r>
            <a:r>
              <a:rPr lang="en-IN" sz="1000" b="1" dirty="0"/>
              <a:t>]!=0;i++)</a:t>
            </a:r>
          </a:p>
          <a:p>
            <a:pPr marL="139700" indent="0">
              <a:buNone/>
            </a:pPr>
            <a:r>
              <a:rPr lang="en-IN" sz="1000" b="1" dirty="0"/>
              <a:t>		{</a:t>
            </a:r>
          </a:p>
          <a:p>
            <a:pPr marL="139700" indent="0">
              <a:buNone/>
            </a:pPr>
            <a:r>
              <a:rPr lang="en-IN" sz="1000" b="1" dirty="0"/>
              <a:t>         </a:t>
            </a:r>
            <a:r>
              <a:rPr lang="en-IN" sz="1000" b="1" dirty="0" err="1"/>
              <a:t>UART_TxChar</a:t>
            </a:r>
            <a:r>
              <a:rPr lang="en-IN" sz="1000" b="1" dirty="0"/>
              <a:t>(</a:t>
            </a:r>
            <a:r>
              <a:rPr lang="en-IN" sz="1000" b="1" dirty="0" err="1"/>
              <a:t>str</a:t>
            </a:r>
            <a:r>
              <a:rPr lang="en-IN" sz="1000" b="1" dirty="0"/>
              <a:t>[</a:t>
            </a:r>
            <a:r>
              <a:rPr lang="en-IN" sz="1000" b="1" dirty="0" err="1"/>
              <a:t>i</a:t>
            </a:r>
            <a:r>
              <a:rPr lang="en-IN" sz="1000" b="1" dirty="0"/>
              <a:t>]);</a:t>
            </a:r>
          </a:p>
          <a:p>
            <a:pPr marL="139700" indent="0">
              <a:buNone/>
            </a:pPr>
            <a:r>
              <a:rPr lang="en-IN" sz="1000" b="1" dirty="0"/>
              <a:t>    }</a:t>
            </a:r>
          </a:p>
          <a:p>
            <a:pPr marL="139700" indent="0">
              <a:buNone/>
            </a:pPr>
            <a:r>
              <a:rPr lang="en-IN" sz="1000" b="1" dirty="0"/>
              <a:t>}</a:t>
            </a:r>
          </a:p>
          <a:p>
            <a:pPr marL="139700" indent="0">
              <a:buNone/>
            </a:pPr>
            <a:endParaRPr lang="en-IN" sz="1000" b="1" dirty="0"/>
          </a:p>
          <a:p>
            <a:pPr marL="139700" indent="0">
              <a:buNone/>
            </a:pPr>
            <a:endParaRPr lang="en-IN" sz="1000" b="1" dirty="0"/>
          </a:p>
          <a:p>
            <a:pPr marL="139700" indent="0">
              <a:buNone/>
            </a:pPr>
            <a:r>
              <a:rPr lang="en-IN" sz="1000" b="1" dirty="0"/>
              <a:t>void main()</a:t>
            </a:r>
          </a:p>
          <a:p>
            <a:pPr marL="139700" indent="0">
              <a:buNone/>
            </a:pPr>
            <a:r>
              <a:rPr lang="en-IN" sz="1000" b="1" dirty="0"/>
              <a:t>{</a:t>
            </a:r>
          </a:p>
          <a:p>
            <a:pPr marL="139700" indent="0">
              <a:buNone/>
            </a:pPr>
            <a:r>
              <a:rPr lang="en-IN" sz="1000" b="1" dirty="0"/>
              <a:t>	char </a:t>
            </a:r>
            <a:r>
              <a:rPr lang="en-IN" sz="1000" b="1" dirty="0" err="1"/>
              <a:t>Data_in</a:t>
            </a:r>
            <a:r>
              <a:rPr lang="en-IN" sz="1000" b="1" dirty="0"/>
              <a:t>;</a:t>
            </a:r>
          </a:p>
          <a:p>
            <a:pPr marL="139700" indent="0">
              <a:buNone/>
            </a:pPr>
            <a:r>
              <a:rPr lang="en-IN" sz="1000" b="1" dirty="0"/>
              <a:t>	UART_Init();					/* initialize UART </a:t>
            </a:r>
            <a:r>
              <a:rPr lang="en-IN" sz="1000" b="1" dirty="0" err="1"/>
              <a:t>Tx</a:t>
            </a:r>
            <a:r>
              <a:rPr lang="en-IN" sz="1000" b="1" dirty="0"/>
              <a:t>=P3^0 and Rx=P3^1 */</a:t>
            </a:r>
          </a:p>
          <a:p>
            <a:pPr marL="139700" indent="0">
              <a:buNone/>
            </a:pPr>
            <a:r>
              <a:rPr lang="en-IN" sz="1000" b="1" dirty="0"/>
              <a:t>	</a:t>
            </a:r>
          </a:p>
          <a:p>
            <a:pPr marL="139700" indent="0">
              <a:buNone/>
            </a:pPr>
            <a:r>
              <a:rPr lang="en-IN" sz="1000" b="1" dirty="0"/>
              <a:t>	while(1)</a:t>
            </a:r>
          </a:p>
          <a:p>
            <a:pPr marL="139700" indent="0">
              <a:buNone/>
            </a:pPr>
            <a:r>
              <a:rPr lang="en-IN" sz="1000" b="1" dirty="0"/>
              <a:t>	{</a:t>
            </a:r>
          </a:p>
          <a:p>
            <a:pPr marL="139700" indent="0">
              <a:buNone/>
            </a:pPr>
            <a:r>
              <a:rPr lang="en-IN" sz="1000" b="1" dirty="0"/>
              <a:t>		</a:t>
            </a:r>
            <a:r>
              <a:rPr lang="en-IN" sz="1000" b="1" dirty="0" err="1"/>
              <a:t>Data_in</a:t>
            </a:r>
            <a:r>
              <a:rPr lang="en-IN" sz="1000" b="1" dirty="0"/>
              <a:t> = </a:t>
            </a:r>
            <a:r>
              <a:rPr lang="en-IN" sz="1000" b="1" dirty="0" err="1"/>
              <a:t>UART_RxChar</a:t>
            </a:r>
            <a:r>
              <a:rPr lang="en-IN" sz="1000" b="1" dirty="0"/>
              <a:t>();			/* receive char serially */</a:t>
            </a:r>
          </a:p>
          <a:p>
            <a:pPr marL="139700" indent="0">
              <a:buNone/>
            </a:pPr>
            <a:r>
              <a:rPr lang="en-IN" sz="1000" b="1" dirty="0"/>
              <a:t>		</a:t>
            </a:r>
            <a:r>
              <a:rPr lang="en-IN" sz="1000" b="1" dirty="0" err="1"/>
              <a:t>UART_TxChar</a:t>
            </a:r>
            <a:r>
              <a:rPr lang="en-IN" sz="1000" b="1" dirty="0"/>
              <a:t>(</a:t>
            </a:r>
            <a:r>
              <a:rPr lang="en-IN" sz="1000" b="1" dirty="0" err="1"/>
              <a:t>Data_in</a:t>
            </a:r>
            <a:r>
              <a:rPr lang="en-IN" sz="1000" b="1" dirty="0"/>
              <a:t>);</a:t>
            </a:r>
          </a:p>
          <a:p>
            <a:pPr marL="139700" indent="0">
              <a:buNone/>
            </a:pPr>
            <a:r>
              <a:rPr lang="en-IN" sz="1000" b="1" dirty="0"/>
              <a:t> }</a:t>
            </a:r>
          </a:p>
          <a:p>
            <a:pPr marL="139700" indent="0">
              <a:buNone/>
            </a:pPr>
            <a:r>
              <a:rPr lang="en-IN" sz="1000" b="1" dirty="0"/>
              <a:t>}</a:t>
            </a:r>
          </a:p>
          <a:p>
            <a:pPr marL="139700" indent="0">
              <a:buNone/>
            </a:pPr>
            <a:endParaRPr lang="en-IN" sz="1000" b="1" dirty="0"/>
          </a:p>
        </p:txBody>
      </p:sp>
    </p:spTree>
    <p:extLst>
      <p:ext uri="{BB962C8B-B14F-4D97-AF65-F5344CB8AC3E}">
        <p14:creationId xmlns:p14="http://schemas.microsoft.com/office/powerpoint/2010/main" val="2400410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002" y="183359"/>
            <a:ext cx="7723500" cy="481200"/>
          </a:xfrm>
        </p:spPr>
        <p:txBody>
          <a:bodyPr/>
          <a:lstStyle/>
          <a:p>
            <a:r>
              <a:rPr lang="en-US" b="1" dirty="0" smtClean="0">
                <a:solidFill>
                  <a:srgbClr val="FF0000"/>
                </a:solidFill>
              </a:rPr>
              <a:t>Introduction to SPI</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710275" y="1152525"/>
            <a:ext cx="6437095" cy="3454400"/>
          </a:xfrm>
          <a:prstGeom prst="rect">
            <a:avLst/>
          </a:prstGeom>
        </p:spPr>
      </p:pic>
    </p:spTree>
    <p:extLst>
      <p:ext uri="{BB962C8B-B14F-4D97-AF65-F5344CB8AC3E}">
        <p14:creationId xmlns:p14="http://schemas.microsoft.com/office/powerpoint/2010/main" val="3991391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507" y="160967"/>
            <a:ext cx="7723500" cy="481200"/>
          </a:xfrm>
        </p:spPr>
        <p:txBody>
          <a:bodyPr/>
          <a:lstStyle/>
          <a:p>
            <a:r>
              <a:rPr lang="en-US" dirty="0" smtClean="0"/>
              <a:t>Master and Slave Mode</a:t>
            </a:r>
            <a:endParaRPr lang="en-IN" dirty="0"/>
          </a:p>
        </p:txBody>
      </p:sp>
      <p:pic>
        <p:nvPicPr>
          <p:cNvPr id="4" name="Content Placeholder 3"/>
          <p:cNvPicPr>
            <a:picLocks noGrp="1" noChangeAspect="1"/>
          </p:cNvPicPr>
          <p:nvPr>
            <p:ph idx="1"/>
          </p:nvPr>
        </p:nvPicPr>
        <p:blipFill>
          <a:blip r:embed="rId2"/>
          <a:stretch>
            <a:fillRect/>
          </a:stretch>
        </p:blipFill>
        <p:spPr>
          <a:xfrm>
            <a:off x="568507" y="1264104"/>
            <a:ext cx="7724775" cy="2557200"/>
          </a:xfrm>
          <a:prstGeom prst="rect">
            <a:avLst/>
          </a:prstGeom>
        </p:spPr>
      </p:pic>
    </p:spTree>
    <p:extLst>
      <p:ext uri="{BB962C8B-B14F-4D97-AF65-F5344CB8AC3E}">
        <p14:creationId xmlns:p14="http://schemas.microsoft.com/office/powerpoint/2010/main" val="21790692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619" y="203497"/>
            <a:ext cx="7723500" cy="481200"/>
          </a:xfrm>
        </p:spPr>
        <p:txBody>
          <a:bodyPr/>
          <a:lstStyle/>
          <a:p>
            <a:r>
              <a:rPr lang="en-US" dirty="0"/>
              <a:t>Master and Slave </a:t>
            </a:r>
            <a:r>
              <a:rPr lang="en-US" dirty="0" smtClean="0"/>
              <a:t>Mode –Multiple Slave</a:t>
            </a:r>
            <a:endParaRPr lang="en-IN" dirty="0"/>
          </a:p>
        </p:txBody>
      </p:sp>
      <p:pic>
        <p:nvPicPr>
          <p:cNvPr id="4" name="Content Placeholder 3"/>
          <p:cNvPicPr>
            <a:picLocks noGrp="1" noChangeAspect="1"/>
          </p:cNvPicPr>
          <p:nvPr>
            <p:ph idx="1"/>
          </p:nvPr>
        </p:nvPicPr>
        <p:blipFill>
          <a:blip r:embed="rId2"/>
          <a:stretch>
            <a:fillRect/>
          </a:stretch>
        </p:blipFill>
        <p:spPr>
          <a:xfrm>
            <a:off x="710275" y="1017850"/>
            <a:ext cx="5380586" cy="3454400"/>
          </a:xfrm>
          <a:prstGeom prst="rect">
            <a:avLst/>
          </a:prstGeom>
        </p:spPr>
      </p:pic>
    </p:spTree>
    <p:extLst>
      <p:ext uri="{BB962C8B-B14F-4D97-AF65-F5344CB8AC3E}">
        <p14:creationId xmlns:p14="http://schemas.microsoft.com/office/powerpoint/2010/main" val="4138261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949" y="117390"/>
            <a:ext cx="7723500" cy="481200"/>
          </a:xfrm>
        </p:spPr>
        <p:txBody>
          <a:bodyPr/>
          <a:lstStyle/>
          <a:p>
            <a:r>
              <a:rPr lang="en-US" dirty="0" smtClean="0">
                <a:solidFill>
                  <a:srgbClr val="FF0000"/>
                </a:solidFill>
              </a:rPr>
              <a:t>MCP3202 ADC Interface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878127" y="873108"/>
            <a:ext cx="3068925" cy="1734423"/>
          </a:xfrm>
          <a:prstGeom prst="rect">
            <a:avLst/>
          </a:prstGeom>
        </p:spPr>
      </p:pic>
      <p:pic>
        <p:nvPicPr>
          <p:cNvPr id="3" name="Picture 2"/>
          <p:cNvPicPr>
            <a:picLocks noChangeAspect="1"/>
          </p:cNvPicPr>
          <p:nvPr/>
        </p:nvPicPr>
        <p:blipFill>
          <a:blip r:embed="rId3"/>
          <a:stretch>
            <a:fillRect/>
          </a:stretch>
        </p:blipFill>
        <p:spPr>
          <a:xfrm>
            <a:off x="163001" y="726504"/>
            <a:ext cx="5582429" cy="4416996"/>
          </a:xfrm>
          <a:prstGeom prst="rect">
            <a:avLst/>
          </a:prstGeom>
        </p:spPr>
      </p:pic>
    </p:spTree>
    <p:extLst>
      <p:ext uri="{BB962C8B-B14F-4D97-AF65-F5344CB8AC3E}">
        <p14:creationId xmlns:p14="http://schemas.microsoft.com/office/powerpoint/2010/main" val="40467059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PIN Assignments with 8051</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150" y="1612976"/>
            <a:ext cx="8521700" cy="2495398"/>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562004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73" y="214797"/>
            <a:ext cx="8520600" cy="572700"/>
          </a:xfrm>
        </p:spPr>
        <p:txBody>
          <a:bodyPr/>
          <a:lstStyle/>
          <a:p>
            <a:r>
              <a:rPr lang="en-US" dirty="0" smtClean="0">
                <a:solidFill>
                  <a:schemeClr val="tx2"/>
                </a:solidFill>
              </a:rPr>
              <a:t>Mindset Lesson for the Day</a:t>
            </a:r>
            <a:endParaRPr lang="en-IN" dirty="0">
              <a:solidFill>
                <a:schemeClr val="tx2"/>
              </a:solidFill>
            </a:endParaRPr>
          </a:p>
        </p:txBody>
      </p:sp>
      <p:sp>
        <p:nvSpPr>
          <p:cNvPr id="3" name="Content Placeholder 2"/>
          <p:cNvSpPr>
            <a:spLocks noGrp="1"/>
          </p:cNvSpPr>
          <p:nvPr>
            <p:ph idx="1"/>
          </p:nvPr>
        </p:nvSpPr>
        <p:spPr>
          <a:xfrm>
            <a:off x="69246" y="1083202"/>
            <a:ext cx="8520600" cy="3416400"/>
          </a:xfrm>
        </p:spPr>
        <p:txBody>
          <a:bodyPr/>
          <a:lstStyle/>
          <a:p>
            <a:pPr marL="139700" indent="0">
              <a:buNone/>
            </a:pPr>
            <a:r>
              <a:rPr lang="en-US" sz="2000" b="1" dirty="0" smtClean="0"/>
              <a:t>Ideas will not work unless you act on it</a:t>
            </a:r>
          </a:p>
          <a:p>
            <a:pPr marL="139700" indent="0">
              <a:buNone/>
            </a:pPr>
            <a:endParaRPr lang="en-US" sz="2000" b="1" dirty="0" smtClean="0"/>
          </a:p>
          <a:p>
            <a:r>
              <a:rPr lang="en-US" sz="2000" b="1" dirty="0" smtClean="0"/>
              <a:t>Exercise</a:t>
            </a:r>
          </a:p>
          <a:p>
            <a:pPr marL="139700" indent="0">
              <a:buNone/>
            </a:pPr>
            <a:r>
              <a:rPr lang="en-US" sz="2000" dirty="0" smtClean="0"/>
              <a:t>Action to acquire method</a:t>
            </a:r>
          </a:p>
          <a:p>
            <a:pPr marL="139700" indent="0">
              <a:buNone/>
            </a:pPr>
            <a:endParaRPr lang="en-US" sz="2000" dirty="0" smtClean="0"/>
          </a:p>
          <a:p>
            <a:pPr marL="139700" indent="0">
              <a:buNone/>
            </a:pPr>
            <a:r>
              <a:rPr lang="en-US" sz="2000" dirty="0"/>
              <a:t>Write down some specific things that you want to buy in the near future. Then focus on building a plan to acquire one of them.</a:t>
            </a:r>
            <a:endParaRPr lang="en-US" sz="2000" b="1" dirty="0"/>
          </a:p>
        </p:txBody>
      </p:sp>
      <p:sp>
        <p:nvSpPr>
          <p:cNvPr id="4" name="Slide Number Placeholder 3"/>
          <p:cNvSpPr>
            <a:spLocks noGrp="1"/>
          </p:cNvSpPr>
          <p:nvPr>
            <p:ph type="sldNum" sz="quarter" idx="4"/>
          </p:nvPr>
        </p:nvSpPr>
        <p:spPr/>
        <p:txBody>
          <a:body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774348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Circuit Diagram to Interface SPI ADC</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212850"/>
            <a:ext cx="5359770"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502000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656" y="169505"/>
            <a:ext cx="7723500" cy="481200"/>
          </a:xfrm>
        </p:spPr>
        <p:txBody>
          <a:bodyPr/>
          <a:lstStyle/>
          <a:p>
            <a:r>
              <a:rPr lang="en-US" dirty="0" smtClean="0">
                <a:solidFill>
                  <a:srgbClr val="FF0000"/>
                </a:solidFill>
              </a:rPr>
              <a:t>Configuration Bits for MCP3202</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19151" y="1090180"/>
            <a:ext cx="5599117" cy="3454400"/>
          </a:xfrm>
          <a:prstGeom prst="rect">
            <a:avLst/>
          </a:prstGeom>
        </p:spPr>
      </p:pic>
    </p:spTree>
    <p:extLst>
      <p:ext uri="{BB962C8B-B14F-4D97-AF65-F5344CB8AC3E}">
        <p14:creationId xmlns:p14="http://schemas.microsoft.com/office/powerpoint/2010/main" val="1712517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000" y="280341"/>
            <a:ext cx="7723500" cy="481200"/>
          </a:xfrm>
        </p:spPr>
        <p:txBody>
          <a:bodyPr/>
          <a:lstStyle/>
          <a:p>
            <a:r>
              <a:rPr lang="en-US" b="1" dirty="0" smtClean="0">
                <a:solidFill>
                  <a:srgbClr val="FF0000"/>
                </a:solidFill>
              </a:rPr>
              <a:t>Timing Waveform</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707725" y="908471"/>
            <a:ext cx="7724775" cy="3374474"/>
          </a:xfrm>
          <a:prstGeom prst="rect">
            <a:avLst/>
          </a:prstGeom>
        </p:spPr>
      </p:pic>
    </p:spTree>
    <p:extLst>
      <p:ext uri="{BB962C8B-B14F-4D97-AF65-F5344CB8AC3E}">
        <p14:creationId xmlns:p14="http://schemas.microsoft.com/office/powerpoint/2010/main" val="2989974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275" y="1110961"/>
            <a:ext cx="7464213" cy="3454400"/>
          </a:xfrm>
          <a:prstGeom prst="rect">
            <a:avLst/>
          </a:prstGeom>
        </p:spPr>
      </p:pic>
      <p:sp>
        <p:nvSpPr>
          <p:cNvPr id="5" name="Title 1"/>
          <p:cNvSpPr>
            <a:spLocks noGrp="1"/>
          </p:cNvSpPr>
          <p:nvPr>
            <p:ph type="title"/>
          </p:nvPr>
        </p:nvSpPr>
        <p:spPr/>
        <p:txBody>
          <a:bodyPr/>
          <a:lstStyle/>
          <a:p>
            <a:r>
              <a:rPr lang="en-US" b="1" dirty="0" smtClean="0">
                <a:solidFill>
                  <a:srgbClr val="FF0000"/>
                </a:solidFill>
              </a:rPr>
              <a:t>Timing Waveform</a:t>
            </a:r>
            <a:endParaRPr lang="en-IN" b="1" dirty="0">
              <a:solidFill>
                <a:srgbClr val="FF0000"/>
              </a:solidFill>
            </a:endParaRPr>
          </a:p>
        </p:txBody>
      </p:sp>
    </p:spTree>
    <p:extLst>
      <p:ext uri="{BB962C8B-B14F-4D97-AF65-F5344CB8AC3E}">
        <p14:creationId xmlns:p14="http://schemas.microsoft.com/office/powerpoint/2010/main" val="3357292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0206" y="1152525"/>
            <a:ext cx="7303588" cy="3454400"/>
          </a:xfrm>
          <a:prstGeom prst="rect">
            <a:avLst/>
          </a:prstGeom>
        </p:spPr>
      </p:pic>
      <p:sp>
        <p:nvSpPr>
          <p:cNvPr id="5" name="Title 1"/>
          <p:cNvSpPr>
            <a:spLocks noGrp="1"/>
          </p:cNvSpPr>
          <p:nvPr>
            <p:ph type="title"/>
          </p:nvPr>
        </p:nvSpPr>
        <p:spPr/>
        <p:txBody>
          <a:bodyPr/>
          <a:lstStyle/>
          <a:p>
            <a:r>
              <a:rPr lang="en-US" b="1" dirty="0" smtClean="0">
                <a:solidFill>
                  <a:srgbClr val="FF0000"/>
                </a:solidFill>
              </a:rPr>
              <a:t>Timing Waveform</a:t>
            </a:r>
            <a:endParaRPr lang="en-IN" b="1" dirty="0">
              <a:solidFill>
                <a:srgbClr val="FF0000"/>
              </a:solidFill>
            </a:endParaRPr>
          </a:p>
        </p:txBody>
      </p:sp>
    </p:spTree>
    <p:extLst>
      <p:ext uri="{BB962C8B-B14F-4D97-AF65-F5344CB8AC3E}">
        <p14:creationId xmlns:p14="http://schemas.microsoft.com/office/powerpoint/2010/main" val="270957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785" y="328831"/>
            <a:ext cx="7723500" cy="481200"/>
          </a:xfrm>
        </p:spPr>
        <p:txBody>
          <a:bodyPr/>
          <a:lstStyle/>
          <a:p>
            <a:r>
              <a:rPr lang="en-US" dirty="0" smtClean="0">
                <a:solidFill>
                  <a:srgbClr val="FF0000"/>
                </a:solidFill>
              </a:rPr>
              <a:t>Calculation for Digital Output Code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661785" y="972416"/>
            <a:ext cx="4543551" cy="3454400"/>
          </a:xfrm>
          <a:prstGeom prst="rect">
            <a:avLst/>
          </a:prstGeom>
        </p:spPr>
      </p:pic>
    </p:spTree>
    <p:extLst>
      <p:ext uri="{BB962C8B-B14F-4D97-AF65-F5344CB8AC3E}">
        <p14:creationId xmlns:p14="http://schemas.microsoft.com/office/powerpoint/2010/main" val="3358434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Channel Selection</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115287"/>
            <a:ext cx="4982104"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5459391" y="1579662"/>
            <a:ext cx="2866490" cy="307777"/>
          </a:xfrm>
          <a:prstGeom prst="rect">
            <a:avLst/>
          </a:prstGeom>
        </p:spPr>
        <p:txBody>
          <a:bodyPr wrap="none">
            <a:spAutoFit/>
          </a:bodyPr>
          <a:lstStyle/>
          <a:p>
            <a:r>
              <a:rPr lang="en-IN" dirty="0"/>
              <a:t> channel = channel? 0xA0 : 0xD0;</a:t>
            </a:r>
          </a:p>
        </p:txBody>
      </p:sp>
      <p:sp>
        <p:nvSpPr>
          <p:cNvPr id="7" name="Rectangle 6"/>
          <p:cNvSpPr/>
          <p:nvPr/>
        </p:nvSpPr>
        <p:spPr>
          <a:xfrm>
            <a:off x="5459391" y="2218020"/>
            <a:ext cx="1672253" cy="307777"/>
          </a:xfrm>
          <a:prstGeom prst="rect">
            <a:avLst/>
          </a:prstGeom>
        </p:spPr>
        <p:txBody>
          <a:bodyPr wrap="none">
            <a:spAutoFit/>
          </a:bodyPr>
          <a:lstStyle/>
          <a:p>
            <a:r>
              <a:rPr lang="en-IN" dirty="0"/>
              <a:t> </a:t>
            </a:r>
            <a:r>
              <a:rPr lang="en-IN" dirty="0" smtClean="0"/>
              <a:t>channel 0 </a:t>
            </a:r>
            <a:r>
              <a:rPr lang="en-IN" dirty="0"/>
              <a:t>= </a:t>
            </a:r>
            <a:r>
              <a:rPr lang="en-IN" dirty="0" smtClean="0"/>
              <a:t> 0xA0</a:t>
            </a:r>
            <a:endParaRPr lang="en-IN" dirty="0"/>
          </a:p>
        </p:txBody>
      </p:sp>
      <p:sp>
        <p:nvSpPr>
          <p:cNvPr id="8" name="Rectangle 7"/>
          <p:cNvSpPr/>
          <p:nvPr/>
        </p:nvSpPr>
        <p:spPr>
          <a:xfrm>
            <a:off x="5459391" y="2612286"/>
            <a:ext cx="1681871" cy="307777"/>
          </a:xfrm>
          <a:prstGeom prst="rect">
            <a:avLst/>
          </a:prstGeom>
        </p:spPr>
        <p:txBody>
          <a:bodyPr wrap="none">
            <a:spAutoFit/>
          </a:bodyPr>
          <a:lstStyle/>
          <a:p>
            <a:r>
              <a:rPr lang="en-IN" dirty="0"/>
              <a:t> </a:t>
            </a:r>
            <a:r>
              <a:rPr lang="en-IN" dirty="0" smtClean="0"/>
              <a:t>channel 1 </a:t>
            </a:r>
            <a:r>
              <a:rPr lang="en-IN" dirty="0"/>
              <a:t>= </a:t>
            </a:r>
            <a:r>
              <a:rPr lang="en-IN" dirty="0" smtClean="0"/>
              <a:t> 0xD0</a:t>
            </a:r>
            <a:endParaRPr lang="en-IN" dirty="0"/>
          </a:p>
        </p:txBody>
      </p:sp>
    </p:spTree>
    <p:extLst>
      <p:ext uri="{BB962C8B-B14F-4D97-AF65-F5344CB8AC3E}">
        <p14:creationId xmlns:p14="http://schemas.microsoft.com/office/powerpoint/2010/main" val="33855943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Diagram</a:t>
            </a:r>
            <a:endParaRPr lang="en-IN" dirty="0"/>
          </a:p>
        </p:txBody>
      </p:sp>
      <p:pic>
        <p:nvPicPr>
          <p:cNvPr id="5" name="Content Placeholder 4"/>
          <p:cNvPicPr>
            <a:picLocks noGrp="1" noChangeAspect="1"/>
          </p:cNvPicPr>
          <p:nvPr>
            <p:ph idx="1"/>
          </p:nvPr>
        </p:nvPicPr>
        <p:blipFill>
          <a:blip r:embed="rId2"/>
          <a:stretch>
            <a:fillRect/>
          </a:stretch>
        </p:blipFill>
        <p:spPr>
          <a:xfrm>
            <a:off x="311700" y="1115287"/>
            <a:ext cx="8112870"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1155396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39700" indent="0">
              <a:buNone/>
            </a:pPr>
            <a:r>
              <a:rPr lang="en-US" dirty="0"/>
              <a:t>#include&lt;reg52.h&gt;</a:t>
            </a:r>
          </a:p>
          <a:p>
            <a:pPr marL="139700" indent="0">
              <a:buNone/>
            </a:pPr>
            <a:r>
              <a:rPr lang="en-US" dirty="0"/>
              <a:t>#include&lt;</a:t>
            </a:r>
            <a:r>
              <a:rPr lang="en-US" dirty="0" err="1"/>
              <a:t>stdio.h</a:t>
            </a:r>
            <a:r>
              <a:rPr lang="en-US" dirty="0"/>
              <a:t>&gt;</a:t>
            </a:r>
          </a:p>
          <a:p>
            <a:pPr marL="139700" indent="0">
              <a:buNone/>
            </a:pPr>
            <a:endParaRPr lang="en-US" dirty="0"/>
          </a:p>
          <a:p>
            <a:pPr marL="139700" indent="0">
              <a:buNone/>
            </a:pPr>
            <a:r>
              <a:rPr lang="en-US" dirty="0" err="1"/>
              <a:t>sbit</a:t>
            </a:r>
            <a:r>
              <a:rPr lang="en-US" dirty="0"/>
              <a:t> ADC_CS 	=  P2^4;</a:t>
            </a:r>
          </a:p>
          <a:p>
            <a:pPr marL="139700" indent="0">
              <a:buNone/>
            </a:pPr>
            <a:r>
              <a:rPr lang="en-US" dirty="0" err="1"/>
              <a:t>sbit</a:t>
            </a:r>
            <a:r>
              <a:rPr lang="en-US" dirty="0"/>
              <a:t> ADC_CLK 	=  P2^5;</a:t>
            </a:r>
          </a:p>
          <a:p>
            <a:pPr marL="139700" indent="0">
              <a:buNone/>
            </a:pPr>
            <a:r>
              <a:rPr lang="en-US" dirty="0" err="1"/>
              <a:t>sbit</a:t>
            </a:r>
            <a:r>
              <a:rPr lang="en-US" dirty="0"/>
              <a:t> ADC_DO 	=  P2^6;</a:t>
            </a:r>
          </a:p>
          <a:p>
            <a:pPr marL="139700" indent="0">
              <a:buNone/>
            </a:pPr>
            <a:r>
              <a:rPr lang="en-US" dirty="0" err="1"/>
              <a:t>sbit</a:t>
            </a:r>
            <a:r>
              <a:rPr lang="en-US" dirty="0"/>
              <a:t> ADC_DI 	=  P2^7</a:t>
            </a:r>
            <a:r>
              <a:rPr lang="en-US" dirty="0" smtClean="0"/>
              <a:t>;</a:t>
            </a:r>
          </a:p>
          <a:p>
            <a:pPr marL="139700" indent="0">
              <a:buNone/>
            </a:pPr>
            <a:endParaRPr lang="en-US" dirty="0"/>
          </a:p>
          <a:p>
            <a:pPr marL="139700" indent="0">
              <a:buNone/>
            </a:pPr>
            <a:r>
              <a:rPr lang="en-US" dirty="0"/>
              <a:t>void </a:t>
            </a:r>
            <a:r>
              <a:rPr lang="en-US" dirty="0" err="1"/>
              <a:t>InitSerial</a:t>
            </a:r>
            <a:r>
              <a:rPr lang="en-US" dirty="0"/>
              <a:t>(void);</a:t>
            </a:r>
          </a:p>
          <a:p>
            <a:pPr marL="139700" indent="0">
              <a:buNone/>
            </a:pPr>
            <a:r>
              <a:rPr lang="en-US" dirty="0" smtClean="0"/>
              <a:t>unsigned </a:t>
            </a:r>
            <a:r>
              <a:rPr lang="en-US" dirty="0" err="1"/>
              <a:t>int</a:t>
            </a:r>
            <a:r>
              <a:rPr lang="en-US" dirty="0"/>
              <a:t> </a:t>
            </a:r>
            <a:r>
              <a:rPr lang="en-US" dirty="0" err="1"/>
              <a:t>ReadADC</a:t>
            </a:r>
            <a:r>
              <a:rPr lang="en-US" dirty="0"/>
              <a:t>(unsigned char channel</a:t>
            </a:r>
            <a:r>
              <a:rPr lang="en-US" dirty="0" smtClean="0"/>
              <a:t>);</a:t>
            </a:r>
          </a:p>
          <a:p>
            <a:pPr marL="139700" indent="0">
              <a:buNone/>
            </a:pPr>
            <a:endParaRPr lang="en-US" dirty="0" smtClean="0"/>
          </a:p>
          <a:p>
            <a:endParaRPr lang="en-US" dirty="0"/>
          </a:p>
          <a:p>
            <a:pPr marL="139700" indent="0">
              <a:buNone/>
            </a:pPr>
            <a:endParaRPr lang="en-US" dirty="0"/>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393081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39700" indent="0">
              <a:buNone/>
            </a:pPr>
            <a:r>
              <a:rPr lang="en-US" dirty="0"/>
              <a:t>void </a:t>
            </a:r>
            <a:r>
              <a:rPr lang="en-US" dirty="0" err="1"/>
              <a:t>InitSerial</a:t>
            </a:r>
            <a:r>
              <a:rPr lang="en-US" dirty="0"/>
              <a:t>(void)</a:t>
            </a:r>
          </a:p>
          <a:p>
            <a:pPr marL="139700" indent="0">
              <a:buNone/>
            </a:pPr>
            <a:r>
              <a:rPr lang="en-US" dirty="0"/>
              <a:t>{</a:t>
            </a:r>
          </a:p>
          <a:p>
            <a:pPr marL="139700" indent="0">
              <a:buNone/>
            </a:pPr>
            <a:r>
              <a:rPr lang="en-US" dirty="0"/>
              <a:t>  	SCON = 0x52;    // setup serial port control </a:t>
            </a:r>
          </a:p>
          <a:p>
            <a:pPr marL="139700" indent="0">
              <a:buNone/>
            </a:pPr>
            <a:r>
              <a:rPr lang="nn-NO" dirty="0"/>
              <a:t>  	TMOD = 0x20;    // hardware (9600 BAUD @11.05592MHZ) </a:t>
            </a:r>
          </a:p>
          <a:p>
            <a:pPr marL="139700" indent="0">
              <a:buNone/>
            </a:pPr>
            <a:r>
              <a:rPr lang="en-US" dirty="0"/>
              <a:t>  	TH1  = 0xFD;    // TH1</a:t>
            </a:r>
          </a:p>
          <a:p>
            <a:pPr marL="139700" indent="0">
              <a:buNone/>
            </a:pPr>
            <a:r>
              <a:rPr lang="nb-NO" dirty="0"/>
              <a:t>	  TR1	 = 1;  		// Timer 1 on</a:t>
            </a:r>
          </a:p>
          <a:p>
            <a:pPr marL="139700" indent="0">
              <a:buNone/>
            </a:pPr>
            <a:r>
              <a:rPr lang="en-US" dirty="0"/>
              <a:t>}</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290110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4" y="320334"/>
            <a:ext cx="8520600" cy="572700"/>
          </a:xfrm>
        </p:spPr>
        <p:txBody>
          <a:bodyPr/>
          <a:lstStyle/>
          <a:p>
            <a:r>
              <a:rPr lang="en-US" dirty="0" smtClean="0"/>
              <a:t>8051 Board</a:t>
            </a:r>
            <a:endParaRPr lang="en-US" dirty="0"/>
          </a:p>
        </p:txBody>
      </p:sp>
      <p:pic>
        <p:nvPicPr>
          <p:cNvPr id="116738" name="Picture 2"/>
          <p:cNvPicPr>
            <a:picLocks noChangeAspect="1" noChangeArrowheads="1"/>
          </p:cNvPicPr>
          <p:nvPr/>
        </p:nvPicPr>
        <p:blipFill>
          <a:blip r:embed="rId2"/>
          <a:srcRect/>
          <a:stretch>
            <a:fillRect/>
          </a:stretch>
        </p:blipFill>
        <p:spPr bwMode="auto">
          <a:xfrm>
            <a:off x="249384" y="1076275"/>
            <a:ext cx="7610475" cy="3744561"/>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732880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244" y="0"/>
            <a:ext cx="8520600" cy="3416400"/>
          </a:xfrm>
        </p:spPr>
        <p:txBody>
          <a:bodyPr/>
          <a:lstStyle/>
          <a:p>
            <a:pPr marL="139700" indent="0">
              <a:buNone/>
            </a:pPr>
            <a:r>
              <a:rPr lang="en-US" sz="1000" b="1" dirty="0"/>
              <a:t>unsigned </a:t>
            </a:r>
            <a:r>
              <a:rPr lang="en-US" sz="1000" b="1" dirty="0" err="1"/>
              <a:t>int</a:t>
            </a:r>
            <a:r>
              <a:rPr lang="en-US" sz="1000" b="1" dirty="0"/>
              <a:t> </a:t>
            </a:r>
            <a:r>
              <a:rPr lang="en-US" sz="1000" b="1" dirty="0" err="1"/>
              <a:t>ReadADC</a:t>
            </a:r>
            <a:r>
              <a:rPr lang="en-US" sz="1000" b="1" dirty="0"/>
              <a:t>(unsigned char channel)</a:t>
            </a:r>
          </a:p>
          <a:p>
            <a:pPr marL="139700" indent="0">
              <a:buNone/>
            </a:pPr>
            <a:r>
              <a:rPr lang="en-US" sz="1000" b="1" dirty="0"/>
              <a:t>{</a:t>
            </a:r>
          </a:p>
          <a:p>
            <a:pPr marL="139700" indent="0">
              <a:buNone/>
            </a:pPr>
            <a:r>
              <a:rPr lang="en-US" sz="1000" b="1" dirty="0"/>
              <a:t>	   unsigned char </a:t>
            </a:r>
            <a:r>
              <a:rPr lang="en-US" sz="1000" b="1" dirty="0" err="1"/>
              <a:t>i,k</a:t>
            </a:r>
            <a:r>
              <a:rPr lang="en-US" sz="1000" b="1" dirty="0"/>
              <a:t>;</a:t>
            </a:r>
          </a:p>
          <a:p>
            <a:pPr marL="139700" indent="0">
              <a:buNone/>
            </a:pPr>
            <a:r>
              <a:rPr lang="en-US" sz="1000" b="1" dirty="0"/>
              <a:t>	   unsigned </a:t>
            </a:r>
            <a:r>
              <a:rPr lang="en-US" sz="1000" b="1" dirty="0" err="1"/>
              <a:t>int</a:t>
            </a:r>
            <a:r>
              <a:rPr lang="en-US" sz="1000" b="1" dirty="0"/>
              <a:t> </a:t>
            </a:r>
            <a:r>
              <a:rPr lang="en-US" sz="1000" b="1" dirty="0" err="1"/>
              <a:t>AdcResult</a:t>
            </a:r>
            <a:r>
              <a:rPr lang="en-US" sz="1000" b="1" dirty="0"/>
              <a:t>;  // 12 bit</a:t>
            </a:r>
          </a:p>
          <a:p>
            <a:pPr marL="139700" indent="0">
              <a:buNone/>
            </a:pPr>
            <a:r>
              <a:rPr lang="en-US" sz="1000" b="1" dirty="0"/>
              <a:t>	</a:t>
            </a:r>
            <a:r>
              <a:rPr lang="en-US" sz="1000" b="1" dirty="0" smtClean="0"/>
              <a:t>  </a:t>
            </a:r>
            <a:r>
              <a:rPr lang="en-US" sz="1000" b="1" dirty="0"/>
              <a:t>ADC_CS=0; 	// Active chip select</a:t>
            </a:r>
          </a:p>
          <a:p>
            <a:pPr marL="139700" indent="0">
              <a:buNone/>
            </a:pPr>
            <a:r>
              <a:rPr lang="en-US" sz="1000" b="1" dirty="0"/>
              <a:t>   </a:t>
            </a:r>
            <a:r>
              <a:rPr lang="en-US" sz="1000" b="1" dirty="0" smtClean="0"/>
              <a:t>                       k++;                  </a:t>
            </a:r>
            <a:r>
              <a:rPr lang="en-US" sz="1000" b="1" dirty="0"/>
              <a:t>// Delay about 1 </a:t>
            </a:r>
            <a:r>
              <a:rPr lang="en-US" sz="1000" b="1" dirty="0" err="1"/>
              <a:t>uS</a:t>
            </a:r>
            <a:endParaRPr lang="en-US" sz="1000" b="1" dirty="0"/>
          </a:p>
          <a:p>
            <a:pPr marL="139700" indent="0">
              <a:buNone/>
            </a:pPr>
            <a:r>
              <a:rPr lang="en-US" sz="1000" b="1" dirty="0"/>
              <a:t>	</a:t>
            </a:r>
            <a:r>
              <a:rPr lang="en-US" sz="1000" b="1" dirty="0" smtClean="0"/>
              <a:t>  </a:t>
            </a:r>
            <a:r>
              <a:rPr lang="en-US" sz="1000" b="1" dirty="0"/>
              <a:t>ADC_CLK=0; 						// make clock low first   </a:t>
            </a:r>
          </a:p>
          <a:p>
            <a:pPr marL="139700" indent="0">
              <a:buNone/>
            </a:pPr>
            <a:r>
              <a:rPr lang="en-US" sz="1000" b="1" dirty="0"/>
              <a:t>	   k++;k++;	</a:t>
            </a:r>
          </a:p>
          <a:p>
            <a:pPr marL="139700" indent="0">
              <a:buNone/>
            </a:pPr>
            <a:r>
              <a:rPr lang="en-US" sz="1000" b="1" dirty="0"/>
              <a:t>	 </a:t>
            </a:r>
            <a:r>
              <a:rPr lang="en-US" sz="1000" b="1" dirty="0" smtClean="0"/>
              <a:t> </a:t>
            </a:r>
            <a:r>
              <a:rPr lang="en-US" sz="1000" b="1" dirty="0"/>
              <a:t>channel = channel? 0xA0 : 0xD0</a:t>
            </a:r>
            <a:r>
              <a:rPr lang="en-US" sz="1000" b="1" dirty="0" smtClean="0"/>
              <a:t>; //</a:t>
            </a:r>
            <a:r>
              <a:rPr lang="en-US" sz="1000" b="1" dirty="0"/>
              <a:t>Refer Datasheet of MCP3202 - in Single Mode for Independent Channel Processing</a:t>
            </a:r>
          </a:p>
          <a:p>
            <a:pPr marL="139700" indent="0">
              <a:buNone/>
            </a:pPr>
            <a:r>
              <a:rPr lang="en-US" sz="1000" b="1" dirty="0"/>
              <a:t>	   k++;k++;  						// delay about 2 </a:t>
            </a:r>
            <a:r>
              <a:rPr lang="en-US" sz="1000" b="1" dirty="0" err="1"/>
              <a:t>uS</a:t>
            </a:r>
            <a:endParaRPr lang="en-US" sz="1000" b="1" dirty="0"/>
          </a:p>
          <a:p>
            <a:pPr marL="139700" indent="0">
              <a:buNone/>
            </a:pPr>
            <a:endParaRPr lang="en-US" sz="1000" b="1" dirty="0" smtClean="0"/>
          </a:p>
          <a:p>
            <a:pPr marL="139700" indent="0">
              <a:buNone/>
            </a:pPr>
            <a:r>
              <a:rPr lang="en-US" sz="1000" b="1" dirty="0"/>
              <a:t>	   /*--- write command 4 bit ----------*/</a:t>
            </a:r>
          </a:p>
          <a:p>
            <a:pPr marL="139700" indent="0">
              <a:buNone/>
            </a:pPr>
            <a:r>
              <a:rPr lang="en-US" sz="1000" b="1" dirty="0"/>
              <a:t>	   for(</a:t>
            </a:r>
            <a:r>
              <a:rPr lang="en-US" sz="1000" b="1" dirty="0" err="1"/>
              <a:t>i</a:t>
            </a:r>
            <a:r>
              <a:rPr lang="en-US" sz="1000" b="1" dirty="0"/>
              <a:t>=0; </a:t>
            </a:r>
            <a:r>
              <a:rPr lang="en-US" sz="1000" b="1" dirty="0" err="1"/>
              <a:t>i</a:t>
            </a:r>
            <a:r>
              <a:rPr lang="en-US" sz="1000" b="1" dirty="0"/>
              <a:t>&lt; 4;i++) </a:t>
            </a:r>
          </a:p>
          <a:p>
            <a:pPr marL="139700" indent="0">
              <a:buNone/>
            </a:pPr>
            <a:r>
              <a:rPr lang="en-US" sz="1000" b="1" dirty="0"/>
              <a:t>	   {</a:t>
            </a:r>
          </a:p>
          <a:p>
            <a:pPr marL="139700" indent="0">
              <a:buNone/>
            </a:pPr>
            <a:r>
              <a:rPr lang="en-US" sz="1000" b="1" dirty="0"/>
              <a:t>	     </a:t>
            </a:r>
            <a:r>
              <a:rPr lang="en-US" sz="1000" b="1" dirty="0" smtClean="0"/>
              <a:t>// </a:t>
            </a:r>
            <a:r>
              <a:rPr lang="en-US" sz="1000" b="1" dirty="0"/>
              <a:t>ADC_DI = (channel &amp; 0x80) </a:t>
            </a:r>
            <a:r>
              <a:rPr lang="en-US" sz="1000" b="1" dirty="0" smtClean="0"/>
              <a:t>!= 0;</a:t>
            </a:r>
          </a:p>
          <a:p>
            <a:pPr marL="139700" indent="0">
              <a:buNone/>
            </a:pPr>
            <a:r>
              <a:rPr lang="en-US" sz="1000" b="1" dirty="0"/>
              <a:t> </a:t>
            </a:r>
            <a:r>
              <a:rPr lang="en-US" sz="1000" b="1" dirty="0" smtClean="0"/>
              <a:t>  </a:t>
            </a:r>
            <a:r>
              <a:rPr lang="en-US" sz="1000" b="1" dirty="0"/>
              <a:t>	 </a:t>
            </a:r>
            <a:r>
              <a:rPr lang="en-US" sz="1000" b="1" dirty="0" smtClean="0"/>
              <a:t>    ADC_DI </a:t>
            </a:r>
            <a:r>
              <a:rPr lang="en-US" sz="1000" b="1" dirty="0"/>
              <a:t>= (channel &amp; 0x80);</a:t>
            </a:r>
          </a:p>
          <a:p>
            <a:pPr marL="139700" indent="0">
              <a:buNone/>
            </a:pPr>
            <a:r>
              <a:rPr lang="en-US" sz="1000" b="1" dirty="0"/>
              <a:t>	      channel&lt;&lt;=1;</a:t>
            </a:r>
          </a:p>
          <a:p>
            <a:pPr marL="139700" indent="0">
              <a:buNone/>
            </a:pPr>
            <a:r>
              <a:rPr lang="en-US" sz="1000" b="1" dirty="0"/>
              <a:t>	      ADC_CLK=1;</a:t>
            </a:r>
          </a:p>
          <a:p>
            <a:pPr marL="139700" indent="0">
              <a:buNone/>
            </a:pPr>
            <a:r>
              <a:rPr lang="en-US" sz="1000" b="1" dirty="0"/>
              <a:t>	      k++;k++;		</a:t>
            </a:r>
            <a:r>
              <a:rPr lang="en-US" sz="1000" b="1" dirty="0" smtClean="0"/>
              <a:t>// </a:t>
            </a:r>
            <a:r>
              <a:rPr lang="en-US" sz="1000" b="1" dirty="0"/>
              <a:t>delay about 2 </a:t>
            </a:r>
            <a:r>
              <a:rPr lang="en-US" sz="1000" b="1" dirty="0" err="1"/>
              <a:t>uS</a:t>
            </a:r>
            <a:endParaRPr lang="en-US" sz="1000" b="1" dirty="0"/>
          </a:p>
          <a:p>
            <a:pPr marL="139700" indent="0">
              <a:buNone/>
            </a:pPr>
            <a:r>
              <a:rPr lang="en-US" sz="1000" b="1" dirty="0"/>
              <a:t>	      ADC_CLK=0;</a:t>
            </a:r>
          </a:p>
          <a:p>
            <a:pPr marL="139700" indent="0">
              <a:buNone/>
            </a:pPr>
            <a:r>
              <a:rPr lang="en-US" sz="1000" b="1" dirty="0"/>
              <a:t>	   }</a:t>
            </a:r>
          </a:p>
          <a:p>
            <a:pPr marL="139700" indent="0">
              <a:buNone/>
            </a:pPr>
            <a:r>
              <a:rPr lang="en-US" sz="1000" b="1" dirty="0"/>
              <a:t>	</a:t>
            </a:r>
            <a:r>
              <a:rPr lang="en-US" sz="1000" b="1" dirty="0" smtClean="0"/>
              <a:t>  </a:t>
            </a:r>
            <a:r>
              <a:rPr lang="en-US" sz="1000" b="1" dirty="0"/>
              <a:t>k++;k++;  					// delay about 2 </a:t>
            </a:r>
            <a:r>
              <a:rPr lang="en-US" sz="1000" b="1" dirty="0" err="1"/>
              <a:t>uS</a:t>
            </a:r>
            <a:endParaRPr lang="en-US" sz="1000" b="1" dirty="0"/>
          </a:p>
          <a:p>
            <a:pPr marL="139700" indent="0">
              <a:buNone/>
            </a:pPr>
            <a:r>
              <a:rPr lang="en-US" sz="1000" b="1" dirty="0"/>
              <a:t>	   ADC_CLK=1;</a:t>
            </a:r>
          </a:p>
          <a:p>
            <a:pPr marL="139700" indent="0">
              <a:buNone/>
            </a:pPr>
            <a:r>
              <a:rPr lang="en-US" sz="1000" b="1" dirty="0"/>
              <a:t>	   k++;k++;  					// delay about 2 </a:t>
            </a:r>
            <a:r>
              <a:rPr lang="en-US" sz="1000" b="1" dirty="0" err="1"/>
              <a:t>uS</a:t>
            </a:r>
            <a:endParaRPr lang="en-US" sz="1000" b="1" dirty="0"/>
          </a:p>
          <a:p>
            <a:pPr marL="139700" indent="0">
              <a:buNone/>
            </a:pPr>
            <a:r>
              <a:rPr lang="en-US" sz="1000" b="1" dirty="0"/>
              <a:t>	   ADC_CLK=0;</a:t>
            </a:r>
          </a:p>
          <a:p>
            <a:pPr marL="139700" indent="0">
              <a:buNone/>
            </a:pPr>
            <a:r>
              <a:rPr lang="en-US" sz="1000" b="1" dirty="0"/>
              <a:t>	   k++;k++;  					// delay about 2 </a:t>
            </a:r>
            <a:r>
              <a:rPr lang="en-US" sz="1000" b="1" dirty="0" err="1"/>
              <a:t>uS</a:t>
            </a:r>
            <a:r>
              <a:rPr lang="en-US" sz="1000" b="1" dirty="0"/>
              <a:t> </a:t>
            </a:r>
          </a:p>
          <a:p>
            <a:pPr marL="139700" indent="0">
              <a:buNone/>
            </a:pPr>
            <a:r>
              <a:rPr lang="en-US" sz="1000" b="1" dirty="0"/>
              <a:t>	</a:t>
            </a:r>
          </a:p>
          <a:p>
            <a:pPr marL="139700" indent="0">
              <a:buNone/>
            </a:pPr>
            <a:endParaRPr lang="en-US" sz="1000" b="1" dirty="0"/>
          </a:p>
          <a:p>
            <a:pPr marL="139700" indent="0">
              <a:buNone/>
            </a:pPr>
            <a:endParaRPr lang="en-IN" sz="1000" b="1" dirty="0"/>
          </a:p>
        </p:txBody>
      </p:sp>
    </p:spTree>
    <p:extLst>
      <p:ext uri="{BB962C8B-B14F-4D97-AF65-F5344CB8AC3E}">
        <p14:creationId xmlns:p14="http://schemas.microsoft.com/office/powerpoint/2010/main" val="15916603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61" y="449091"/>
            <a:ext cx="8520600" cy="3416400"/>
          </a:xfrm>
        </p:spPr>
        <p:txBody>
          <a:bodyPr/>
          <a:lstStyle/>
          <a:p>
            <a:pPr marL="139700" indent="0">
              <a:buNone/>
            </a:pPr>
            <a:r>
              <a:rPr lang="en-US" b="1" dirty="0"/>
              <a:t>/* --- read ADC result 12 bit -------- */</a:t>
            </a:r>
          </a:p>
          <a:p>
            <a:pPr marL="139700" indent="0">
              <a:buNone/>
            </a:pPr>
            <a:r>
              <a:rPr lang="en-US" b="1" dirty="0"/>
              <a:t>	   </a:t>
            </a:r>
            <a:r>
              <a:rPr lang="en-US" b="1" dirty="0" err="1"/>
              <a:t>AdcResult</a:t>
            </a:r>
            <a:r>
              <a:rPr lang="en-US" b="1" dirty="0"/>
              <a:t>=0;</a:t>
            </a:r>
          </a:p>
          <a:p>
            <a:pPr marL="139700" indent="0">
              <a:buNone/>
            </a:pPr>
            <a:r>
              <a:rPr lang="en-US" b="1" dirty="0"/>
              <a:t>	   for(</a:t>
            </a:r>
            <a:r>
              <a:rPr lang="en-US" b="1" dirty="0" err="1"/>
              <a:t>i</a:t>
            </a:r>
            <a:r>
              <a:rPr lang="en-US" b="1" dirty="0"/>
              <a:t>=0;i&lt;12;i++) </a:t>
            </a:r>
          </a:p>
          <a:p>
            <a:pPr marL="139700" indent="0">
              <a:buNone/>
            </a:pPr>
            <a:r>
              <a:rPr lang="en-US" b="1" dirty="0"/>
              <a:t>	   {</a:t>
            </a:r>
          </a:p>
          <a:p>
            <a:pPr marL="139700" indent="0">
              <a:buNone/>
            </a:pPr>
            <a:r>
              <a:rPr lang="en-US" b="1" dirty="0"/>
              <a:t>		      ADC_CLK=1;</a:t>
            </a:r>
          </a:p>
          <a:p>
            <a:pPr marL="139700" indent="0">
              <a:buNone/>
            </a:pPr>
            <a:r>
              <a:rPr lang="en-US" b="1" dirty="0"/>
              <a:t>		      k++;k++;  			/// delay about 2 </a:t>
            </a:r>
            <a:r>
              <a:rPr lang="en-US" b="1" dirty="0" err="1"/>
              <a:t>uS</a:t>
            </a:r>
            <a:r>
              <a:rPr lang="en-US" b="1" dirty="0"/>
              <a:t> </a:t>
            </a:r>
          </a:p>
          <a:p>
            <a:pPr marL="139700" indent="0">
              <a:buNone/>
            </a:pPr>
            <a:r>
              <a:rPr lang="en-US" b="1" dirty="0"/>
              <a:t>		      </a:t>
            </a:r>
            <a:r>
              <a:rPr lang="en-US" b="1" dirty="0" err="1"/>
              <a:t>AdcResult</a:t>
            </a:r>
            <a:r>
              <a:rPr lang="en-US" b="1" dirty="0"/>
              <a:t>&lt;&lt;=1;</a:t>
            </a:r>
          </a:p>
          <a:p>
            <a:pPr marL="139700" indent="0">
              <a:buNone/>
            </a:pPr>
            <a:r>
              <a:rPr lang="en-US" b="1" dirty="0"/>
              <a:t>		       </a:t>
            </a:r>
            <a:r>
              <a:rPr lang="en-US" b="1" dirty="0" err="1"/>
              <a:t>AdcResult</a:t>
            </a:r>
            <a:r>
              <a:rPr lang="en-US" b="1" dirty="0"/>
              <a:t>=</a:t>
            </a:r>
            <a:r>
              <a:rPr lang="en-US" b="1" dirty="0" err="1"/>
              <a:t>AdcResult</a:t>
            </a:r>
            <a:r>
              <a:rPr lang="en-US" b="1" dirty="0"/>
              <a:t> | (ADC_DO &amp; 0x01);	       </a:t>
            </a:r>
          </a:p>
          <a:p>
            <a:pPr marL="139700" indent="0">
              <a:buNone/>
            </a:pPr>
            <a:r>
              <a:rPr lang="en-US" b="1" dirty="0"/>
              <a:t>	                                 ADC_CLK=0;</a:t>
            </a:r>
          </a:p>
          <a:p>
            <a:pPr marL="139700" indent="0">
              <a:buNone/>
            </a:pPr>
            <a:r>
              <a:rPr lang="en-US" b="1" dirty="0"/>
              <a:t>		      k++;k++;  			/// delay about 2 </a:t>
            </a:r>
            <a:r>
              <a:rPr lang="en-US" b="1" dirty="0" err="1"/>
              <a:t>uS</a:t>
            </a:r>
            <a:endParaRPr lang="en-US" b="1" dirty="0"/>
          </a:p>
          <a:p>
            <a:pPr marL="139700" indent="0">
              <a:buNone/>
            </a:pPr>
            <a:r>
              <a:rPr lang="en-US" b="1" dirty="0"/>
              <a:t>	   }</a:t>
            </a:r>
          </a:p>
          <a:p>
            <a:pPr marL="139700" indent="0">
              <a:buNone/>
            </a:pPr>
            <a:r>
              <a:rPr lang="en-US" b="1" dirty="0"/>
              <a:t>	   ADC_CS=1;</a:t>
            </a:r>
          </a:p>
          <a:p>
            <a:pPr marL="139700" indent="0">
              <a:buNone/>
            </a:pPr>
            <a:r>
              <a:rPr lang="en-US" b="1" dirty="0"/>
              <a:t>	   return(</a:t>
            </a:r>
            <a:r>
              <a:rPr lang="en-US" b="1" dirty="0" err="1"/>
              <a:t>AdcResult</a:t>
            </a:r>
            <a:r>
              <a:rPr lang="en-US" b="1" dirty="0"/>
              <a:t>);	</a:t>
            </a:r>
          </a:p>
          <a:p>
            <a:pPr marL="139700" indent="0">
              <a:buNone/>
            </a:pPr>
            <a:r>
              <a:rPr lang="en-US" b="1" dirty="0"/>
              <a:t>}</a:t>
            </a:r>
          </a:p>
          <a:p>
            <a:endParaRPr lang="en-IN" b="1"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403482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39700" indent="0">
              <a:buNone/>
            </a:pPr>
            <a:r>
              <a:rPr lang="en-US" b="1" dirty="0"/>
              <a:t>void main(void)</a:t>
            </a:r>
          </a:p>
          <a:p>
            <a:pPr marL="139700" indent="0">
              <a:buNone/>
            </a:pPr>
            <a:r>
              <a:rPr lang="en-US" b="1" dirty="0"/>
              <a:t>{</a:t>
            </a:r>
          </a:p>
          <a:p>
            <a:pPr marL="139700" indent="0">
              <a:buNone/>
            </a:pPr>
            <a:r>
              <a:rPr lang="en-US" b="1" dirty="0"/>
              <a:t>	unsigned </a:t>
            </a:r>
            <a:r>
              <a:rPr lang="en-US" b="1" dirty="0" err="1"/>
              <a:t>int</a:t>
            </a:r>
            <a:r>
              <a:rPr lang="en-US" b="1" dirty="0"/>
              <a:t> CH0;</a:t>
            </a:r>
          </a:p>
          <a:p>
            <a:pPr marL="139700" indent="0">
              <a:buNone/>
            </a:pPr>
            <a:r>
              <a:rPr lang="en-US" b="1" dirty="0"/>
              <a:t>	</a:t>
            </a:r>
            <a:r>
              <a:rPr lang="en-US" b="1" dirty="0" err="1"/>
              <a:t>InitSerial</a:t>
            </a:r>
            <a:r>
              <a:rPr lang="en-US" b="1" dirty="0"/>
              <a:t>();  		// Initialize serial port</a:t>
            </a:r>
          </a:p>
          <a:p>
            <a:pPr marL="139700" indent="0">
              <a:buNone/>
            </a:pPr>
            <a:r>
              <a:rPr lang="en-US" b="1" dirty="0"/>
              <a:t>	</a:t>
            </a:r>
            <a:r>
              <a:rPr lang="en-US" b="1" dirty="0" err="1"/>
              <a:t>putchar</a:t>
            </a:r>
            <a:r>
              <a:rPr lang="en-US" b="1" dirty="0"/>
              <a:t>(0x0C);  // clear Hyper terminal</a:t>
            </a:r>
          </a:p>
          <a:p>
            <a:pPr marL="139700" indent="0">
              <a:buNone/>
            </a:pPr>
            <a:r>
              <a:rPr lang="en-US" b="1" dirty="0"/>
              <a:t>	while(1)</a:t>
            </a:r>
          </a:p>
          <a:p>
            <a:pPr marL="139700" indent="0">
              <a:buNone/>
            </a:pPr>
            <a:r>
              <a:rPr lang="en-US" b="1" dirty="0"/>
              <a:t>	{									   	    </a:t>
            </a:r>
          </a:p>
          <a:p>
            <a:pPr marL="139700" indent="0">
              <a:buNone/>
            </a:pPr>
            <a:r>
              <a:rPr lang="en-US" b="1" dirty="0"/>
              <a:t>		CH0	=	</a:t>
            </a:r>
            <a:r>
              <a:rPr lang="en-US" b="1" dirty="0" err="1"/>
              <a:t>ReadADC</a:t>
            </a:r>
            <a:r>
              <a:rPr lang="en-US" b="1" dirty="0"/>
              <a:t> (0);</a:t>
            </a:r>
          </a:p>
          <a:p>
            <a:pPr marL="139700" indent="0">
              <a:buNone/>
            </a:pPr>
            <a:r>
              <a:rPr lang="pt-BR" b="1" dirty="0"/>
              <a:t>		printf("Ch 0 : %4d  \n\r", CH0);</a:t>
            </a:r>
          </a:p>
          <a:p>
            <a:pPr marL="139700" indent="0">
              <a:buNone/>
            </a:pPr>
            <a:r>
              <a:rPr lang="en-US" b="1" dirty="0"/>
              <a:t>	}</a:t>
            </a:r>
          </a:p>
          <a:p>
            <a:pPr marL="139700" indent="0">
              <a:buNone/>
            </a:pPr>
            <a:r>
              <a:rPr lang="en-US" b="1" dirty="0"/>
              <a:t>}</a:t>
            </a:r>
          </a:p>
          <a:p>
            <a:pPr marL="139700" indent="0">
              <a:buNone/>
            </a:pPr>
            <a:endParaRPr lang="en-IN" b="1"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9462993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9" y="2013573"/>
            <a:ext cx="7704000" cy="572700"/>
          </a:xfrm>
        </p:spPr>
        <p:txBody>
          <a:bodyPr/>
          <a:lstStyle/>
          <a:p>
            <a:r>
              <a:rPr lang="en-US" sz="7200" dirty="0" smtClean="0">
                <a:solidFill>
                  <a:schemeClr val="tx2"/>
                </a:solidFill>
              </a:rPr>
              <a:t>Thank You</a:t>
            </a:r>
            <a:endParaRPr lang="en-IN" sz="7200" dirty="0">
              <a:solidFill>
                <a:schemeClr val="tx2"/>
              </a:solidFill>
            </a:endParaRPr>
          </a:p>
        </p:txBody>
      </p:sp>
    </p:spTree>
    <p:extLst>
      <p:ext uri="{BB962C8B-B14F-4D97-AF65-F5344CB8AC3E}">
        <p14:creationId xmlns:p14="http://schemas.microsoft.com/office/powerpoint/2010/main" val="737212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WHAT IS UART</a:t>
            </a:r>
            <a:endParaRPr lang="en-IN" b="1" dirty="0">
              <a:solidFill>
                <a:srgbClr val="FF0000"/>
              </a:solidFill>
            </a:endParaRPr>
          </a:p>
        </p:txBody>
      </p:sp>
      <p:sp>
        <p:nvSpPr>
          <p:cNvPr id="3" name="Content Placeholder 2"/>
          <p:cNvSpPr>
            <a:spLocks noGrp="1"/>
          </p:cNvSpPr>
          <p:nvPr>
            <p:ph idx="1"/>
          </p:nvPr>
        </p:nvSpPr>
        <p:spPr/>
        <p:txBody>
          <a:bodyPr/>
          <a:lstStyle/>
          <a:p>
            <a:r>
              <a:rPr lang="en-US" b="1" dirty="0" smtClean="0"/>
              <a:t>Universal asynchronous receiver and </a:t>
            </a:r>
            <a:r>
              <a:rPr lang="en-US" b="1" dirty="0"/>
              <a:t>T</a:t>
            </a:r>
            <a:r>
              <a:rPr lang="en-US" b="1" dirty="0" smtClean="0"/>
              <a:t>ransmitter</a:t>
            </a:r>
          </a:p>
          <a:p>
            <a:r>
              <a:rPr lang="en-US" b="1" dirty="0" smtClean="0"/>
              <a:t>Serial port, COM port, RS232, RS485</a:t>
            </a:r>
          </a:p>
          <a:p>
            <a:r>
              <a:rPr lang="en-US" b="1" dirty="0" smtClean="0"/>
              <a:t>VERY COMMON AND SIMPLE</a:t>
            </a:r>
          </a:p>
          <a:p>
            <a:r>
              <a:rPr lang="en-US" b="1" dirty="0" smtClean="0"/>
              <a:t>Useful  for communication to</a:t>
            </a:r>
          </a:p>
          <a:p>
            <a:pPr lvl="1"/>
            <a:r>
              <a:rPr lang="en-US" dirty="0" smtClean="0"/>
              <a:t>Microcontroller</a:t>
            </a:r>
          </a:p>
          <a:p>
            <a:pPr lvl="1"/>
            <a:r>
              <a:rPr lang="en-US" dirty="0" smtClean="0"/>
              <a:t>Computer</a:t>
            </a:r>
          </a:p>
          <a:p>
            <a:pPr lvl="1"/>
            <a:r>
              <a:rPr lang="en-US" dirty="0" smtClean="0"/>
              <a:t>Other FPGA</a:t>
            </a:r>
            <a:endParaRPr lang="en-IN" dirty="0"/>
          </a:p>
        </p:txBody>
      </p:sp>
    </p:spTree>
    <p:extLst>
      <p:ext uri="{BB962C8B-B14F-4D97-AF65-F5344CB8AC3E}">
        <p14:creationId xmlns:p14="http://schemas.microsoft.com/office/powerpoint/2010/main" val="173304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76096" y="742130"/>
            <a:ext cx="5520375" cy="2666088"/>
          </a:xfrm>
          <a:prstGeom prst="rect">
            <a:avLst/>
          </a:prstGeom>
        </p:spPr>
      </p:pic>
      <p:sp>
        <p:nvSpPr>
          <p:cNvPr id="2" name="Rectangle 1"/>
          <p:cNvSpPr/>
          <p:nvPr/>
        </p:nvSpPr>
        <p:spPr>
          <a:xfrm>
            <a:off x="651162" y="3642594"/>
            <a:ext cx="7765473" cy="954107"/>
          </a:xfrm>
          <a:prstGeom prst="rect">
            <a:avLst/>
          </a:prstGeom>
        </p:spPr>
        <p:txBody>
          <a:bodyPr wrap="square">
            <a:spAutoFit/>
          </a:bodyPr>
          <a:lstStyle/>
          <a:p>
            <a:r>
              <a:rPr lang="en-US" dirty="0">
                <a:latin typeface="Roboto" panose="02000000000000000000" pitchFamily="2" charset="0"/>
              </a:rPr>
              <a:t>Two methods of serial communication </a:t>
            </a:r>
            <a:r>
              <a:rPr lang="en-US" dirty="0" smtClean="0">
                <a:latin typeface="Roboto" panose="02000000000000000000" pitchFamily="2" charset="0"/>
              </a:rPr>
              <a:t>are</a:t>
            </a:r>
          </a:p>
          <a:p>
            <a:endParaRPr lang="en-US" dirty="0">
              <a:latin typeface="Roboto" panose="02000000000000000000" pitchFamily="2" charset="0"/>
            </a:endParaRPr>
          </a:p>
          <a:p>
            <a:pPr>
              <a:buFont typeface="Arial" panose="020B0604020202020204" pitchFamily="34" charset="0"/>
              <a:buChar char="•"/>
            </a:pPr>
            <a:r>
              <a:rPr lang="en-US" dirty="0">
                <a:latin typeface="Roboto" panose="02000000000000000000" pitchFamily="2" charset="0"/>
              </a:rPr>
              <a:t>Synchronous Communication: Transfer of bulk data in the framed structure at a time</a:t>
            </a:r>
          </a:p>
          <a:p>
            <a:pPr>
              <a:buFont typeface="Arial" panose="020B0604020202020204" pitchFamily="34" charset="0"/>
              <a:buChar char="•"/>
            </a:pPr>
            <a:r>
              <a:rPr lang="en-US" dirty="0">
                <a:latin typeface="Roboto" panose="02000000000000000000" pitchFamily="2" charset="0"/>
              </a:rPr>
              <a:t>Asynchronous Communication: Transfer of a byte data in the framed structure at a time</a:t>
            </a:r>
          </a:p>
        </p:txBody>
      </p:sp>
      <p:sp>
        <p:nvSpPr>
          <p:cNvPr id="5" name="Title 1"/>
          <p:cNvSpPr>
            <a:spLocks noGrp="1"/>
          </p:cNvSpPr>
          <p:nvPr>
            <p:ph type="title"/>
          </p:nvPr>
        </p:nvSpPr>
        <p:spPr>
          <a:xfrm>
            <a:off x="273598" y="26775"/>
            <a:ext cx="8520600" cy="572700"/>
          </a:xfrm>
        </p:spPr>
        <p:txBody>
          <a:bodyPr/>
          <a:lstStyle/>
          <a:p>
            <a:r>
              <a:rPr lang="en-US" dirty="0">
                <a:solidFill>
                  <a:srgbClr val="FF0000"/>
                </a:solidFill>
              </a:rPr>
              <a:t>Asynchronous Vs Synchronous</a:t>
            </a:r>
            <a:endParaRPr lang="en-IN" dirty="0"/>
          </a:p>
        </p:txBody>
      </p:sp>
    </p:spTree>
    <p:extLst>
      <p:ext uri="{BB962C8B-B14F-4D97-AF65-F5344CB8AC3E}">
        <p14:creationId xmlns:p14="http://schemas.microsoft.com/office/powerpoint/2010/main" val="3377461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191" y="257989"/>
            <a:ext cx="8520600" cy="572700"/>
          </a:xfrm>
        </p:spPr>
        <p:txBody>
          <a:bodyPr/>
          <a:lstStyle/>
          <a:p>
            <a:r>
              <a:rPr lang="en-US" dirty="0" smtClean="0">
                <a:solidFill>
                  <a:srgbClr val="FF0000"/>
                </a:solidFill>
              </a:rPr>
              <a:t>UART</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709000" y="1236717"/>
            <a:ext cx="7724775" cy="2814960"/>
          </a:xfrm>
          <a:prstGeom prst="rect">
            <a:avLst/>
          </a:prstGeom>
        </p:spPr>
      </p:pic>
    </p:spTree>
    <p:extLst>
      <p:ext uri="{BB962C8B-B14F-4D97-AF65-F5344CB8AC3E}">
        <p14:creationId xmlns:p14="http://schemas.microsoft.com/office/powerpoint/2010/main" val="3863304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UART PARAMETERS</a:t>
            </a:r>
            <a:endParaRPr lang="en-IN" b="1" dirty="0">
              <a:solidFill>
                <a:srgbClr val="FF0000"/>
              </a:solidFill>
            </a:endParaRPr>
          </a:p>
        </p:txBody>
      </p:sp>
      <p:sp>
        <p:nvSpPr>
          <p:cNvPr id="3" name="Content Placeholder 2"/>
          <p:cNvSpPr>
            <a:spLocks noGrp="1"/>
          </p:cNvSpPr>
          <p:nvPr>
            <p:ph idx="1"/>
          </p:nvPr>
        </p:nvSpPr>
        <p:spPr>
          <a:xfrm>
            <a:off x="249355" y="1491911"/>
            <a:ext cx="8520600" cy="3416400"/>
          </a:xfrm>
        </p:spPr>
        <p:txBody>
          <a:bodyPr/>
          <a:lstStyle/>
          <a:p>
            <a:r>
              <a:rPr lang="en-US" dirty="0"/>
              <a:t>  Baud Rate            (9600, 19200, 115200, others)</a:t>
            </a:r>
          </a:p>
          <a:p>
            <a:r>
              <a:rPr lang="en-US" dirty="0"/>
              <a:t>  </a:t>
            </a:r>
            <a:r>
              <a:rPr lang="en-US" dirty="0" smtClean="0"/>
              <a:t>Number </a:t>
            </a:r>
            <a:r>
              <a:rPr lang="en-US" dirty="0"/>
              <a:t>of Data Bits  (7, 8)</a:t>
            </a:r>
          </a:p>
          <a:p>
            <a:r>
              <a:rPr lang="en-US" dirty="0"/>
              <a:t>  </a:t>
            </a:r>
            <a:r>
              <a:rPr lang="en-US" dirty="0" smtClean="0"/>
              <a:t>Parity </a:t>
            </a:r>
            <a:r>
              <a:rPr lang="en-US" dirty="0"/>
              <a:t>Bit           (On, Off)</a:t>
            </a:r>
          </a:p>
          <a:p>
            <a:r>
              <a:rPr lang="en-US" dirty="0"/>
              <a:t>  </a:t>
            </a:r>
            <a:r>
              <a:rPr lang="en-US" dirty="0" smtClean="0"/>
              <a:t>Stop </a:t>
            </a:r>
            <a:r>
              <a:rPr lang="en-US" dirty="0"/>
              <a:t>Bits            (0, 1, 2)</a:t>
            </a:r>
          </a:p>
          <a:p>
            <a:r>
              <a:rPr lang="en-US" dirty="0"/>
              <a:t>  </a:t>
            </a:r>
            <a:r>
              <a:rPr lang="en-US" dirty="0" smtClean="0"/>
              <a:t>Flow </a:t>
            </a:r>
            <a:r>
              <a:rPr lang="en-US" dirty="0"/>
              <a:t>Control         (None, On, Hardware)</a:t>
            </a:r>
            <a:endParaRPr lang="en-IN" dirty="0"/>
          </a:p>
        </p:txBody>
      </p:sp>
    </p:spTree>
    <p:extLst>
      <p:ext uri="{BB962C8B-B14F-4D97-AF65-F5344CB8AC3E}">
        <p14:creationId xmlns:p14="http://schemas.microsoft.com/office/powerpoint/2010/main" val="2937611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40" y="62714"/>
            <a:ext cx="7723500" cy="481200"/>
          </a:xfrm>
        </p:spPr>
        <p:txBody>
          <a:bodyPr/>
          <a:lstStyle/>
          <a:p>
            <a:r>
              <a:rPr lang="en-US" b="1" dirty="0" smtClean="0">
                <a:solidFill>
                  <a:srgbClr val="FF0000"/>
                </a:solidFill>
              </a:rPr>
              <a:t>UART DATA STREAM EXAMPLE</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35540" y="810032"/>
            <a:ext cx="7724775" cy="1576166"/>
          </a:xfrm>
          <a:prstGeom prst="rect">
            <a:avLst/>
          </a:prstGeom>
        </p:spPr>
      </p:pic>
      <p:pic>
        <p:nvPicPr>
          <p:cNvPr id="3" name="Picture 2"/>
          <p:cNvPicPr>
            <a:picLocks noChangeAspect="1"/>
          </p:cNvPicPr>
          <p:nvPr/>
        </p:nvPicPr>
        <p:blipFill>
          <a:blip r:embed="rId3"/>
          <a:stretch>
            <a:fillRect/>
          </a:stretch>
        </p:blipFill>
        <p:spPr>
          <a:xfrm>
            <a:off x="516298" y="2437235"/>
            <a:ext cx="6569318" cy="2630065"/>
          </a:xfrm>
          <a:prstGeom prst="rect">
            <a:avLst/>
          </a:prstGeom>
        </p:spPr>
      </p:pic>
    </p:spTree>
    <p:extLst>
      <p:ext uri="{BB962C8B-B14F-4D97-AF65-F5344CB8AC3E}">
        <p14:creationId xmlns:p14="http://schemas.microsoft.com/office/powerpoint/2010/main" val="1411060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hematics Subject for Middle School - 6th Grade: Algebra by Slidesgo">
  <a:themeElements>
    <a:clrScheme name="Simple Light">
      <a:dk1>
        <a:srgbClr val="191919"/>
      </a:dk1>
      <a:lt1>
        <a:srgbClr val="07246E"/>
      </a:lt1>
      <a:dk2>
        <a:srgbClr val="0F327F"/>
      </a:dk2>
      <a:lt2>
        <a:srgbClr val="FF3141"/>
      </a:lt2>
      <a:accent1>
        <a:srgbClr val="FFB400"/>
      </a:accent1>
      <a:accent2>
        <a:srgbClr val="00B6FF"/>
      </a:accent2>
      <a:accent3>
        <a:srgbClr val="EDEDE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4567</TotalTime>
  <Words>625</Words>
  <Application>Microsoft Office PowerPoint</Application>
  <PresentationFormat>On-screen Show (16:9)</PresentationFormat>
  <Paragraphs>326</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Karla Regular</vt:lpstr>
      <vt:lpstr>Arial</vt:lpstr>
      <vt:lpstr>Fire sans extra</vt:lpstr>
      <vt:lpstr>Nunito</vt:lpstr>
      <vt:lpstr>Calibri</vt:lpstr>
      <vt:lpstr>Wingdings</vt:lpstr>
      <vt:lpstr>Roboto</vt:lpstr>
      <vt:lpstr>Montserrat</vt:lpstr>
      <vt:lpstr>Mathematics Subject for Middle School - 6th Grade: Algebra by Slidesgo</vt:lpstr>
      <vt:lpstr> UART &amp; SPI ADC  Interface with 8051 (8051 -5 Days Workshop)</vt:lpstr>
      <vt:lpstr>PowerPoint Presentation</vt:lpstr>
      <vt:lpstr>Mindset Lesson for the Day</vt:lpstr>
      <vt:lpstr>8051 Board</vt:lpstr>
      <vt:lpstr>WHAT IS UART</vt:lpstr>
      <vt:lpstr>Asynchronous Vs Synchronous</vt:lpstr>
      <vt:lpstr>UART</vt:lpstr>
      <vt:lpstr>UART PARAMETERS</vt:lpstr>
      <vt:lpstr>UART DATA STREAM EXAMPLE</vt:lpstr>
      <vt:lpstr>Schematic</vt:lpstr>
      <vt:lpstr>UART Registers</vt:lpstr>
      <vt:lpstr>SCON Register</vt:lpstr>
      <vt:lpstr>SCON Register</vt:lpstr>
      <vt:lpstr>SCON Register</vt:lpstr>
      <vt:lpstr>SCON Register Definitions-Summary</vt:lpstr>
      <vt:lpstr>STEP 1-Configure SCON</vt:lpstr>
      <vt:lpstr>STEP 2-BAUD RATE CALCULATION</vt:lpstr>
      <vt:lpstr>STEP 3 – Configure TMOD </vt:lpstr>
      <vt:lpstr>STEP 4</vt:lpstr>
      <vt:lpstr>Transmit a  Single Character</vt:lpstr>
      <vt:lpstr>UART Transmit</vt:lpstr>
      <vt:lpstr>PowerPoint Presentation</vt:lpstr>
      <vt:lpstr>UART Transmit and Receive</vt:lpstr>
      <vt:lpstr>UART Transmit and Receive</vt:lpstr>
      <vt:lpstr>Introduction to SPI</vt:lpstr>
      <vt:lpstr>Master and Slave Mode</vt:lpstr>
      <vt:lpstr>Master and Slave Mode –Multiple Slave</vt:lpstr>
      <vt:lpstr>MCP3202 ADC Interface</vt:lpstr>
      <vt:lpstr>PIN Assignments with 8051</vt:lpstr>
      <vt:lpstr>Circuit Diagram to Interface SPI ADC</vt:lpstr>
      <vt:lpstr>Configuration Bits for MCP3202</vt:lpstr>
      <vt:lpstr>Timing Waveform</vt:lpstr>
      <vt:lpstr>Timing Waveform</vt:lpstr>
      <vt:lpstr>Timing Waveform</vt:lpstr>
      <vt:lpstr>Calculation for Digital Output Code</vt:lpstr>
      <vt:lpstr>Channel Selection</vt:lpstr>
      <vt:lpstr>Timing Diagram</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&amp; IoT</dc:title>
  <dc:creator>jeeva rajan</dc:creator>
  <cp:lastModifiedBy>PANTECH</cp:lastModifiedBy>
  <cp:revision>313</cp:revision>
  <dcterms:modified xsi:type="dcterms:W3CDTF">2021-07-01T13:20:47Z</dcterms:modified>
</cp:coreProperties>
</file>